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5E_77B45FF3.xml" ContentType="application/vnd.ms-powerpoint.comments+xml"/>
  <Override PartName="/ppt/comments/modernComment_15F_DF2201F2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92" r:id="rId5"/>
    <p:sldId id="390" r:id="rId6"/>
    <p:sldId id="387" r:id="rId7"/>
    <p:sldId id="388" r:id="rId8"/>
    <p:sldId id="366" r:id="rId9"/>
    <p:sldId id="377" r:id="rId10"/>
    <p:sldId id="386" r:id="rId11"/>
    <p:sldId id="393" r:id="rId12"/>
    <p:sldId id="361" r:id="rId13"/>
    <p:sldId id="359" r:id="rId14"/>
    <p:sldId id="360" r:id="rId15"/>
    <p:sldId id="354" r:id="rId16"/>
    <p:sldId id="340" r:id="rId17"/>
    <p:sldId id="349" r:id="rId18"/>
    <p:sldId id="350" r:id="rId19"/>
    <p:sldId id="351" r:id="rId20"/>
    <p:sldId id="352" r:id="rId21"/>
    <p:sldId id="394" r:id="rId22"/>
  </p:sldIdLst>
  <p:sldSz cx="9144000" cy="5143500" type="screen16x9"/>
  <p:notesSz cx="6810375" cy="9942513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3">
          <p15:clr>
            <a:srgbClr val="A4A3A4"/>
          </p15:clr>
        </p15:guide>
        <p15:guide id="2" orient="horz" pos="1755">
          <p15:clr>
            <a:srgbClr val="A4A3A4"/>
          </p15:clr>
        </p15:guide>
        <p15:guide id="3" orient="horz" pos="2174">
          <p15:clr>
            <a:srgbClr val="A4A3A4"/>
          </p15:clr>
        </p15:guide>
        <p15:guide id="4" orient="horz" pos="3114">
          <p15:clr>
            <a:srgbClr val="A4A3A4"/>
          </p15:clr>
        </p15:guide>
        <p15:guide id="5" orient="horz" pos="2412">
          <p15:clr>
            <a:srgbClr val="A4A3A4"/>
          </p15:clr>
        </p15:guide>
        <p15:guide id="6">
          <p15:clr>
            <a:srgbClr val="A4A3A4"/>
          </p15:clr>
        </p15:guide>
        <p15:guide id="7" orient="horz">
          <p15:clr>
            <a:srgbClr val="A4A3A4"/>
          </p15:clr>
        </p15:guide>
        <p15:guide id="8" orient="horz" pos="3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FB838C-5DA4-A1B1-C84B-E63D9E04E239}" name="Peter Walker" initials="PW" userId="S::peter.walker@rhdhv.com::7718ce07-039a-4891-b359-8abc679c2a4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inka  Erkens - Janssen" initials="KE-J" lastIdx="11" clrIdx="0"/>
  <p:cmAuthor id="1" name="Jane Smith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600"/>
    <a:srgbClr val="811066"/>
    <a:srgbClr val="A5C100"/>
    <a:srgbClr val="0086A8"/>
    <a:srgbClr val="00577E"/>
    <a:srgbClr val="FF0066"/>
    <a:srgbClr val="C7D300"/>
    <a:srgbClr val="4BACC6"/>
    <a:srgbClr val="72971B"/>
    <a:srgbClr val="D5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5CA197-365E-430D-8B19-D9666B1A1F5D}" v="44" dt="2023-04-11T06:42:19.1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803"/>
        <p:guide orient="horz" pos="1755"/>
        <p:guide orient="horz" pos="2174"/>
        <p:guide orient="horz" pos="3114"/>
        <p:guide orient="horz" pos="2412"/>
        <p:guide/>
        <p:guide orient="horz"/>
        <p:guide orient="horz" pos="32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32"/>
        <p:guide pos="214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modernComment_15E_77B45FF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A994EE7-B73D-43E7-A0C6-DB45BE88B436}" authorId="{7FFB838C-5DA4-A1B1-C84B-E63D9E04E239}" created="2022-11-24T14:18:25.341">
    <pc:sldMkLst xmlns:pc="http://schemas.microsoft.com/office/powerpoint/2013/main/command">
      <pc:docMk/>
      <pc:sldMk cId="2008309747" sldId="350"/>
    </pc:sldMkLst>
    <p188:txBody>
      <a:bodyPr/>
      <a:lstStyle/>
      <a:p>
        <a:r>
          <a:rPr lang="en-GB"/>
          <a:t>[@Santiago Aguilar]</a:t>
        </a:r>
      </a:p>
    </p188:txBody>
  </p188:cm>
</p188:cmLst>
</file>

<file path=ppt/comments/modernComment_15F_DF2201F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DF7A2DC-DB9A-4DA1-9616-86EF7D508097}" authorId="{7FFB838C-5DA4-A1B1-C84B-E63D9E04E239}" created="2022-11-24T14:18:32.770">
    <pc:sldMkLst xmlns:pc="http://schemas.microsoft.com/office/powerpoint/2013/main/command">
      <pc:docMk/>
      <pc:sldMk cId="3743547890" sldId="351"/>
    </pc:sldMkLst>
    <p188:txBody>
      <a:bodyPr/>
      <a:lstStyle/>
      <a:p>
        <a:r>
          <a:rPr lang="en-GB"/>
          <a:t>[@Bas van Spronsen]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685E-4C7D-43DA-A5CC-0B0D5026355F}" type="datetimeFigureOut">
              <a:rPr lang="en-GB" smtClean="0"/>
              <a:t>13/06/2023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Project related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853F6-AE1D-4F34-9804-4AB3DFEE84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16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1F812-77C3-42B3-B29F-C106ACEB85AA}" type="datetimeFigureOut">
              <a:rPr lang="en-GB" smtClean="0"/>
              <a:t>13/06/2023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Project related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6360D-640D-4769-B230-0EDE5D3F7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8758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Simulation: </a:t>
            </a:r>
            <a:r>
              <a:rPr lang="en-GB" dirty="0" err="1"/>
              <a:t>simcity</a:t>
            </a:r>
            <a:r>
              <a:rPr lang="en-GB" dirty="0"/>
              <a:t>, flight simulators, etc. These try to recreate reality.</a:t>
            </a:r>
          </a:p>
          <a:p>
            <a:r>
              <a:rPr lang="en-GB" dirty="0" err="1"/>
              <a:t>Gamificiation</a:t>
            </a:r>
            <a:r>
              <a:rPr lang="en-GB" dirty="0"/>
              <a:t>: try to improve your score/time/etc to a competitor. Or collect something </a:t>
            </a:r>
            <a:r>
              <a:rPr lang="en-GB" dirty="0" err="1"/>
              <a:t>something</a:t>
            </a:r>
            <a:r>
              <a:rPr lang="en-GB" dirty="0"/>
              <a:t> on the way to supermarket, etc</a:t>
            </a:r>
          </a:p>
          <a:p>
            <a:r>
              <a:rPr lang="en-GB" dirty="0"/>
              <a:t>Based on rewards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360D-640D-4769-B230-0EDE5D3F7EE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880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360D-640D-4769-B230-0EDE5D3F7EE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617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Small </a:t>
            </a:r>
            <a:r>
              <a:rPr lang="nl-NL" dirty="0" err="1"/>
              <a:t>scale</a:t>
            </a:r>
            <a:r>
              <a:rPr lang="nl-NL" dirty="0"/>
              <a:t>:</a:t>
            </a:r>
          </a:p>
          <a:p>
            <a:r>
              <a:rPr lang="nl-NL" dirty="0" err="1"/>
              <a:t>Harbours</a:t>
            </a:r>
            <a:r>
              <a:rPr lang="nl-NL" dirty="0"/>
              <a:t>:</a:t>
            </a:r>
          </a:p>
          <a:p>
            <a:pPr marL="171450" indent="-171450">
              <a:buFontTx/>
              <a:buChar char="-"/>
            </a:pPr>
            <a:r>
              <a:rPr lang="nl-NL" dirty="0"/>
              <a:t>Small </a:t>
            </a:r>
            <a:r>
              <a:rPr lang="nl-NL" dirty="0" err="1"/>
              <a:t>add</a:t>
            </a:r>
            <a:r>
              <a:rPr lang="nl-NL" dirty="0"/>
              <a:t> on </a:t>
            </a:r>
            <a:r>
              <a:rPr lang="nl-NL" dirty="0" err="1"/>
              <a:t>habitats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Tidal</a:t>
            </a:r>
            <a:r>
              <a:rPr lang="nl-NL" dirty="0"/>
              <a:t> pool</a:t>
            </a:r>
          </a:p>
          <a:p>
            <a:pPr marL="628650" lvl="1" indent="-171450">
              <a:buFontTx/>
              <a:buChar char="-"/>
            </a:pP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The tidal pools create local ecosystems that mimic rock pools and encourage an important variety of plant and animal life to thrive in a habitat protected from the elements.</a:t>
            </a:r>
            <a:endParaRPr lang="nl-NL" dirty="0"/>
          </a:p>
          <a:p>
            <a:pPr marL="0" indent="0">
              <a:buFontTx/>
              <a:buNone/>
            </a:pPr>
            <a:endParaRPr lang="nl-NL" dirty="0"/>
          </a:p>
          <a:p>
            <a:pPr marL="0" indent="0">
              <a:buFontTx/>
              <a:buNone/>
            </a:pPr>
            <a:r>
              <a:rPr lang="nl-NL" dirty="0"/>
              <a:t>Large </a:t>
            </a:r>
            <a:r>
              <a:rPr lang="nl-NL" dirty="0" err="1"/>
              <a:t>scale</a:t>
            </a:r>
            <a:r>
              <a:rPr lang="nl-NL" dirty="0"/>
              <a:t>:</a:t>
            </a:r>
          </a:p>
          <a:p>
            <a:pPr marL="171450" indent="-171450">
              <a:buFontTx/>
              <a:buChar char="-"/>
            </a:pPr>
            <a:r>
              <a:rPr lang="nl-NL" dirty="0"/>
              <a:t>Sand engine</a:t>
            </a:r>
          </a:p>
          <a:p>
            <a:pPr marL="628650" lvl="1" indent="-171450">
              <a:buFontTx/>
              <a:buChar char="-"/>
            </a:pPr>
            <a:r>
              <a:rPr lang="en-US" b="0" i="0" dirty="0">
                <a:solidFill>
                  <a:srgbClr val="4B4B4B"/>
                </a:solidFill>
                <a:effectLst/>
                <a:latin typeface="Verdana" panose="020B0604030504040204" pitchFamily="34" charset="0"/>
              </a:rPr>
              <a:t>A Sand Engine is a nourishment with a volume large enough to provide the coast with sufficient sand for a long time. This large volume is placed in a location from which the sand can be distributed by coastal processes over a larger part of the coast. The construction is simple and cheap due to its size and the fact that a lot of sand is supplied in a single location. Across the world ‘feeder berms’ and ‘feeder beaches’ are already in use in several locations. The Sand Engine as constructed for the </a:t>
            </a:r>
            <a:r>
              <a:rPr lang="en-US" b="0" i="0" dirty="0" err="1">
                <a:solidFill>
                  <a:srgbClr val="4B4B4B"/>
                </a:solidFill>
                <a:effectLst/>
                <a:latin typeface="Verdana" panose="020B0604030504040204" pitchFamily="34" charset="0"/>
              </a:rPr>
              <a:t>Delfland</a:t>
            </a:r>
            <a:r>
              <a:rPr lang="en-US" b="0" i="0" dirty="0">
                <a:solidFill>
                  <a:srgbClr val="4B4B4B"/>
                </a:solidFill>
                <a:effectLst/>
                <a:latin typeface="Verdana" panose="020B0604030504040204" pitchFamily="34" charset="0"/>
              </a:rPr>
              <a:t> coast is unique. Long term coastal maintenance is anticipated (over 20 years), a very large volume is supplied (over 20 million m3) and nourishment is combined with the promotion of recreation and nature.</a:t>
            </a:r>
            <a:endParaRPr lang="nl-NL" dirty="0"/>
          </a:p>
          <a:p>
            <a:pPr marL="171450" indent="-171450">
              <a:buFontTx/>
              <a:buChar char="-"/>
            </a:pPr>
            <a:endParaRPr lang="nl-NL" dirty="0"/>
          </a:p>
          <a:p>
            <a:pPr marL="0" indent="0">
              <a:buFontTx/>
              <a:buNone/>
            </a:pP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360D-640D-4769-B230-0EDE5D3F7EE4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216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9DCC18B-066B-460D-8268-0824E237AC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Mixed team, </a:t>
            </a:r>
          </a:p>
          <a:p>
            <a:endParaRPr lang="en-GB"/>
          </a:p>
          <a:p>
            <a:r>
              <a:rPr lang="en-GB"/>
              <a:t>Intentionally integrate nature into a design or solution to problem</a:t>
            </a:r>
          </a:p>
          <a:p>
            <a:r>
              <a:rPr lang="en-GB"/>
              <a:t>Done a number of these projects within RH now such as the Marker </a:t>
            </a:r>
            <a:r>
              <a:rPr lang="en-GB" err="1"/>
              <a:t>Wadden</a:t>
            </a:r>
            <a:r>
              <a:rPr lang="en-GB"/>
              <a:t> project you can see onscreen where natural islands were created to provide marshland and riverbank habitat</a:t>
            </a:r>
          </a:p>
          <a:p>
            <a:r>
              <a:rPr lang="en-GB"/>
              <a:t>More sustainable long term, theoretically can cost less, is self sustaining and has a lower carbon footprint</a:t>
            </a:r>
          </a:p>
          <a:p>
            <a:r>
              <a:rPr lang="en-GB"/>
              <a:t>Benefits for RH, pushing this more, number of ecological experts now specialising in </a:t>
            </a:r>
            <a:r>
              <a:rPr lang="en-GB" err="1"/>
              <a:t>NbS</a:t>
            </a:r>
            <a:r>
              <a:rPr lang="en-GB"/>
              <a:t> </a:t>
            </a:r>
          </a:p>
          <a:p>
            <a:endParaRPr lang="en-GB"/>
          </a:p>
          <a:p>
            <a:r>
              <a:rPr lang="en-GB"/>
              <a:t>Identified an issue that RH want to expand in this area but our clients don’t necessarily know or understand the benefits of NbS</a:t>
            </a:r>
          </a:p>
          <a:p>
            <a:endParaRPr lang="en-GB"/>
          </a:p>
          <a:p>
            <a:r>
              <a:rPr lang="en-GB"/>
              <a:t>Decided that a serious game would be a good way to communicate this, allow clients to make their own decisions and see the results for themselves</a:t>
            </a:r>
          </a:p>
          <a:p>
            <a:r>
              <a:rPr lang="en-GB"/>
              <a:t>Particularly liked examples including one from LA Times around coastal flooding, where the user can make choices over time and see how their choices affect the outcomes</a:t>
            </a:r>
          </a:p>
          <a:p>
            <a:r>
              <a:rPr lang="en-GB"/>
              <a:t>Given the large team, split development into storyline and production of the decision tree, coding, then visuals, in order of project</a:t>
            </a:r>
          </a:p>
          <a:p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split into decision tree/coding/visuals but all input on each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05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Ex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nfopic">
            <a:extLst>
              <a:ext uri="{FF2B5EF4-FFF2-40B4-BE49-F238E27FC236}">
                <a16:creationId xmlns:a16="http://schemas.microsoft.com/office/drawing/2014/main" id="{7C475F6C-2ECB-464E-BDAB-47756BF9D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Freeform 5"/>
          <p:cNvSpPr>
            <a:spLocks noChangeAspect="1"/>
          </p:cNvSpPr>
          <p:nvPr userDrawn="1"/>
        </p:nvSpPr>
        <p:spPr bwMode="auto">
          <a:xfrm>
            <a:off x="0" y="0"/>
            <a:ext cx="5058633" cy="5144400"/>
          </a:xfrm>
          <a:custGeom>
            <a:avLst/>
            <a:gdLst>
              <a:gd name="T0" fmla="*/ 1417 w 1417"/>
              <a:gd name="T1" fmla="*/ 0 h 1441"/>
              <a:gd name="T2" fmla="*/ 0 w 1417"/>
              <a:gd name="T3" fmla="*/ 0 h 1441"/>
              <a:gd name="T4" fmla="*/ 0 w 1417"/>
              <a:gd name="T5" fmla="*/ 1441 h 1441"/>
              <a:gd name="T6" fmla="*/ 598 w 1417"/>
              <a:gd name="T7" fmla="*/ 1441 h 1441"/>
              <a:gd name="T8" fmla="*/ 1417 w 1417"/>
              <a:gd name="T9" fmla="*/ 0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7" h="1441">
                <a:moveTo>
                  <a:pt x="141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41"/>
                  <a:pt x="0" y="1441"/>
                  <a:pt x="0" y="1441"/>
                </a:cubicBezTo>
                <a:cubicBezTo>
                  <a:pt x="0" y="1441"/>
                  <a:pt x="599" y="1441"/>
                  <a:pt x="598" y="1441"/>
                </a:cubicBezTo>
                <a:cubicBezTo>
                  <a:pt x="1259" y="419"/>
                  <a:pt x="1417" y="0"/>
                  <a:pt x="1417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50800" algn="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2627784" y="4086000"/>
            <a:ext cx="6192366" cy="888700"/>
          </a:xfrm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txBody>
          <a:bodyPr lIns="0" tIns="0" rIns="0" bIns="0" anchor="b" anchorCtr="0">
            <a:noAutofit/>
          </a:bodyPr>
          <a:lstStyle>
            <a:lvl1pPr marL="324000" indent="0">
              <a:buNone/>
              <a:defRPr sz="2000" b="1" cap="all" baseline="0">
                <a:solidFill>
                  <a:schemeClr val="accent1"/>
                </a:solidFill>
              </a:defRPr>
            </a:lvl1pPr>
            <a:lvl2pPr marL="0" indent="180975">
              <a:lnSpc>
                <a:spcPts val="1200"/>
              </a:lnSpc>
              <a:spcAft>
                <a:spcPts val="1200"/>
              </a:spcAft>
              <a:buNone/>
              <a:defRPr sz="100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None/>
              <a:defRPr sz="10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</a:t>
            </a:r>
            <a:r>
              <a:rPr lang="en-GB" dirty="0" err="1"/>
              <a:t>SUBtitle</a:t>
            </a:r>
            <a:r>
              <a:rPr lang="en-GB" dirty="0"/>
              <a:t> style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0" y="1248868"/>
            <a:ext cx="4680150" cy="2500084"/>
          </a:xfrm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txBody>
          <a:bodyPr lIns="0" tIns="0" rIns="0" bIns="0">
            <a:noAutofit/>
          </a:bodyPr>
          <a:lstStyle>
            <a:lvl1pPr marL="0" indent="52200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1pPr>
            <a:lvl2pPr marL="288000" indent="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2pPr>
            <a:lvl3pPr marL="539750" indent="-53975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3pPr>
          </a:lstStyle>
          <a:p>
            <a:pPr lvl="0"/>
            <a:r>
              <a:rPr lang="en-GB" dirty="0"/>
              <a:t>Click here to edit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493AF-7F18-4B8F-AD06-104E93F45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75506"/>
            <a:ext cx="4114133" cy="1368152"/>
          </a:xfrm>
        </p:spPr>
        <p:txBody>
          <a:bodyPr anchor="b">
            <a:noAutofit/>
          </a:bodyPr>
          <a:lstStyle>
            <a:lvl1pPr algn="r" defTabSz="108000">
              <a:lnSpc>
                <a:spcPts val="3500"/>
              </a:lnSpc>
              <a:defRPr sz="3200" i="1"/>
            </a:lvl1pPr>
          </a:lstStyle>
          <a:p>
            <a:r>
              <a:rPr lang="en-GB" dirty="0"/>
              <a:t>Add title, 2-3 lines			</a:t>
            </a:r>
          </a:p>
        </p:txBody>
      </p:sp>
      <p:pic>
        <p:nvPicPr>
          <p:cNvPr id="7" name="corpLogo">
            <a:extLst>
              <a:ext uri="{FF2B5EF4-FFF2-40B4-BE49-F238E27FC236}">
                <a16:creationId xmlns:a16="http://schemas.microsoft.com/office/drawing/2014/main" id="{9D05ECED-DD01-A6B5-F537-E1E3ACBF4F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" y="4118402"/>
            <a:ext cx="1945847" cy="86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74121"/>
      </p:ext>
    </p:extLst>
  </p:cSld>
  <p:clrMapOvr>
    <a:masterClrMapping/>
  </p:clrMapOvr>
  <p:transition spd="slow"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fopic">
            <a:extLst>
              <a:ext uri="{FF2B5EF4-FFF2-40B4-BE49-F238E27FC236}">
                <a16:creationId xmlns:a16="http://schemas.microsoft.com/office/drawing/2014/main" id="{2F536D2B-182E-4433-BADD-D1FB2B81E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corpBackground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44000" cy="5146766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76173"/>
            <a:ext cx="6930352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91328"/>
            <a:ext cx="4986136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09244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4" name="corpLogo">
            <a:extLst>
              <a:ext uri="{FF2B5EF4-FFF2-40B4-BE49-F238E27FC236}">
                <a16:creationId xmlns:a16="http://schemas.microsoft.com/office/drawing/2014/main" id="{78AA31AA-AD7B-43DC-CD47-D7DFF0D1EE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24001"/>
            <a:ext cx="1945847" cy="86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17863"/>
      </p:ext>
    </p:extLst>
  </p:cSld>
  <p:clrMapOvr>
    <a:masterClrMapping/>
  </p:clrMapOvr>
  <p:transition spd="slow"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rpBackgroun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6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76000"/>
            <a:ext cx="7138800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90800"/>
            <a:ext cx="4986000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10000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corpLogo">
            <a:extLst>
              <a:ext uri="{FF2B5EF4-FFF2-40B4-BE49-F238E27FC236}">
                <a16:creationId xmlns:a16="http://schemas.microsoft.com/office/drawing/2014/main" id="{A7DEE042-B0D7-608B-848E-0D47788D02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24001"/>
            <a:ext cx="1945847" cy="86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09377"/>
      </p:ext>
    </p:extLst>
  </p:cSld>
  <p:clrMapOvr>
    <a:masterClrMapping/>
  </p:clrMapOvr>
  <p:transition spd="slow"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lIns="0" tIns="46800" rIns="0" bIns="46800" anchor="ctr" anchorCtr="0"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891412"/>
            <a:ext cx="8172566" cy="3780000"/>
          </a:xfrm>
        </p:spPr>
        <p:txBody>
          <a:bodyPr lIns="0" tIns="0" rIns="0" bIns="0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6671601"/>
      </p:ext>
    </p:extLst>
  </p:cSld>
  <p:clrMapOvr>
    <a:masterClrMapping/>
  </p:clrMapOvr>
  <p:transition spd="slow"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220974"/>
            <a:ext cx="8172000" cy="3459527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815778"/>
            <a:ext cx="8172000" cy="3241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480"/>
              </a:lnSpc>
              <a:buNone/>
              <a:defRPr sz="2400" i="1"/>
            </a:lvl1pPr>
          </a:lstStyle>
          <a:p>
            <a:pPr lvl="0"/>
            <a:r>
              <a:rPr lang="en-GB" dirty="0"/>
              <a:t>Second Line</a:t>
            </a:r>
          </a:p>
        </p:txBody>
      </p:sp>
    </p:spTree>
    <p:extLst>
      <p:ext uri="{BB962C8B-B14F-4D97-AF65-F5344CB8AC3E}">
        <p14:creationId xmlns:p14="http://schemas.microsoft.com/office/powerpoint/2010/main" val="3713794280"/>
      </p:ext>
    </p:extLst>
  </p:cSld>
  <p:clrMapOvr>
    <a:masterClrMapping/>
  </p:clrMapOvr>
  <p:transition spd="slow"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lIns="0" tIns="0" rIns="0" bIns="0" anchor="ctr" anchorCtr="0"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4680000" y="891412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3155242"/>
      </p:ext>
    </p:extLst>
  </p:cSld>
  <p:clrMapOvr>
    <a:masterClrMapping/>
  </p:clrMapOvr>
  <p:transition spd="slow"/>
  <p:hf hdr="0" ftr="0" dt="0"/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44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0000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6" name="infopic" descr="PPT How to change photo example 2018.jpg">
            <a:extLst>
              <a:ext uri="{FF2B5EF4-FFF2-40B4-BE49-F238E27FC236}">
                <a16:creationId xmlns:a16="http://schemas.microsoft.com/office/drawing/2014/main" id="{A21EB4B8-0E5E-470B-989D-8F500E54D7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6" t="17517" r="2751" b="1311"/>
          <a:stretch/>
        </p:blipFill>
        <p:spPr>
          <a:xfrm>
            <a:off x="4630423" y="891885"/>
            <a:ext cx="3974025" cy="37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62496"/>
      </p:ext>
    </p:extLst>
  </p:cSld>
  <p:clrMapOvr>
    <a:masterClrMapping/>
  </p:clrMapOvr>
  <p:transition spd="slow"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Uneq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240000" cy="3784278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964610" y="896957"/>
            <a:ext cx="4679950" cy="3778734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4886320"/>
      </p:ext>
    </p:extLst>
  </p:cSld>
  <p:clrMapOvr>
    <a:masterClrMapping/>
  </p:clrMapOvr>
  <p:transition spd="slow"/>
  <p:hf hdr="0" ftr="0" dt="0"/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44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1"/>
          </p:nvPr>
        </p:nvSpPr>
        <p:spPr>
          <a:xfrm>
            <a:off x="468314" y="842162"/>
            <a:ext cx="8172000" cy="3828718"/>
          </a:xfrm>
        </p:spPr>
        <p:txBody>
          <a:bodyPr/>
          <a:lstStyle/>
          <a:p>
            <a:r>
              <a:rPr lang="en-GB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632609422"/>
      </p:ext>
    </p:extLst>
  </p:cSld>
  <p:clrMapOvr>
    <a:masterClrMapping/>
  </p:clrMapOvr>
  <p:transition spd="slow"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fopic">
            <a:extLst>
              <a:ext uri="{FF2B5EF4-FFF2-40B4-BE49-F238E27FC236}">
                <a16:creationId xmlns:a16="http://schemas.microsoft.com/office/drawing/2014/main" id="{23DC7FF4-2338-41CE-9914-D185CFB78C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corpBackground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44000" cy="5146766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08021"/>
            <a:ext cx="7128792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23176"/>
            <a:ext cx="5204952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09244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558434"/>
      </p:ext>
    </p:extLst>
  </p:cSld>
  <p:clrMapOvr>
    <a:masterClrMapping/>
  </p:clrMapOvr>
  <p:transition spd="slow"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buClr>
                <a:schemeClr val="bg2"/>
              </a:buCl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68000" y="896788"/>
            <a:ext cx="8171999" cy="2031325"/>
          </a:xfrm>
        </p:spPr>
        <p:txBody>
          <a:bodyPr wrap="square" lIns="0" tIns="0" rIns="0" bIns="0" anchor="ctr">
            <a:spAutoFit/>
          </a:bodyPr>
          <a:lstStyle>
            <a:lvl1pPr>
              <a:defRPr sz="2000"/>
            </a:lvl1pPr>
          </a:lstStyle>
          <a:p>
            <a:r>
              <a:rPr lang="en-GB" b="0" dirty="0"/>
              <a:t>We look forward to working with you. </a:t>
            </a:r>
            <a:br>
              <a:rPr lang="en-GB" b="0" dirty="0"/>
            </a:br>
            <a:br>
              <a:rPr lang="en-GB" b="0" dirty="0"/>
            </a:br>
            <a:r>
              <a:rPr lang="en-GB" b="0" dirty="0"/>
              <a:t>For more information visit our website</a:t>
            </a:r>
            <a:br>
              <a:rPr lang="en-GB" b="0" dirty="0"/>
            </a:br>
            <a:r>
              <a:rPr lang="en-GB" b="0" dirty="0"/>
              <a:t>royalhaskoningdhv.com</a:t>
            </a:r>
            <a:br>
              <a:rPr lang="en-GB" b="0" dirty="0"/>
            </a:br>
            <a:br>
              <a:rPr lang="en-GB" b="0" dirty="0"/>
            </a:br>
            <a:r>
              <a:rPr lang="en-GB" sz="2000" b="0" dirty="0"/>
              <a:t>Contact: marcom@rhdhv.com</a:t>
            </a:r>
            <a:br>
              <a:rPr lang="en-GB" dirty="0"/>
            </a:b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43608" y="2949967"/>
            <a:ext cx="3024336" cy="15585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GB" sz="1200" dirty="0">
                <a:solidFill>
                  <a:srgbClr val="00577E"/>
                </a:solidFill>
                <a:latin typeface="Arial"/>
                <a:cs typeface="Arial"/>
              </a:rPr>
              <a:t>linkedin.com/company/royal-</a:t>
            </a:r>
            <a:r>
              <a:rPr lang="en-GB" sz="1200" dirty="0" err="1">
                <a:solidFill>
                  <a:srgbClr val="00577E"/>
                </a:solidFill>
                <a:latin typeface="Arial"/>
                <a:cs typeface="Arial"/>
              </a:rPr>
              <a:t>haskoningdhv</a:t>
            </a:r>
            <a:endParaRPr lang="en-GB" sz="1200" dirty="0">
              <a:solidFill>
                <a:srgbClr val="00577E"/>
              </a:solidFill>
              <a:latin typeface="Arial"/>
              <a:cs typeface="Arial"/>
            </a:endParaRPr>
          </a:p>
          <a:p>
            <a:pPr>
              <a:lnSpc>
                <a:spcPct val="300000"/>
              </a:lnSpc>
            </a:pPr>
            <a:r>
              <a:rPr lang="en-GB" sz="1200" dirty="0">
                <a:solidFill>
                  <a:srgbClr val="00577E"/>
                </a:solidFill>
                <a:latin typeface="Arial"/>
                <a:cs typeface="Arial"/>
              </a:rPr>
              <a:t>@RHDHV</a:t>
            </a:r>
          </a:p>
          <a:p>
            <a:pPr>
              <a:lnSpc>
                <a:spcPct val="300000"/>
              </a:lnSpc>
            </a:pPr>
            <a:r>
              <a:rPr lang="en-GB" sz="1200" dirty="0">
                <a:solidFill>
                  <a:srgbClr val="00577E"/>
                </a:solidFill>
                <a:latin typeface="Arial"/>
                <a:cs typeface="Arial"/>
              </a:rPr>
              <a:t>facebook.com/</a:t>
            </a:r>
            <a:r>
              <a:rPr lang="en-GB" sz="1200" dirty="0" err="1">
                <a:solidFill>
                  <a:srgbClr val="00577E"/>
                </a:solidFill>
                <a:latin typeface="Arial"/>
                <a:cs typeface="Arial"/>
              </a:rPr>
              <a:t>RoyalHaskoningDHV</a:t>
            </a:r>
            <a:endParaRPr lang="en-GB" sz="1200" dirty="0">
              <a:solidFill>
                <a:srgbClr val="00577E"/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8"/>
          <a:stretch/>
        </p:blipFill>
        <p:spPr>
          <a:xfrm>
            <a:off x="468314" y="3160463"/>
            <a:ext cx="321310" cy="139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31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2242005"/>
      </p:ext>
    </p:extLst>
  </p:cSld>
  <p:clrMapOvr>
    <a:masterClrMapping/>
  </p:clrMapOvr>
  <p:transition spd="slow"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2591932"/>
      </p:ext>
    </p:extLst>
  </p:cSld>
  <p:clrMapOvr>
    <a:masterClrMapping/>
  </p:clrMapOvr>
  <p:transition spd="slow"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0"/>
          <a:stretch/>
        </p:blipFill>
        <p:spPr>
          <a:xfrm>
            <a:off x="2901" y="3812400"/>
            <a:ext cx="9138198" cy="1332000"/>
          </a:xfrm>
          <a:prstGeom prst="rect">
            <a:avLst/>
          </a:prstGeom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  <a:prstGeom prst="rect">
            <a:avLst/>
          </a:prstGeom>
        </p:spPr>
        <p:txBody>
          <a:bodyPr vert="horz" lIns="0" tIns="45720" rIns="0" bIns="45720" rtlCol="0" anchor="ctr" anchorCtr="0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68000" y="4138649"/>
            <a:ext cx="8172566" cy="5943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67544" y="4831200"/>
            <a:ext cx="180000" cy="1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infopic" descr="PPT How to change photo example 2018.jpg">
            <a:extLst>
              <a:ext uri="{FF2B5EF4-FFF2-40B4-BE49-F238E27FC236}">
                <a16:creationId xmlns:a16="http://schemas.microsoft.com/office/drawing/2014/main" id="{CCB06180-E7A3-44E3-8D69-07F9795F8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1" b="8631"/>
          <a:stretch/>
        </p:blipFill>
        <p:spPr>
          <a:xfrm>
            <a:off x="12052" y="879562"/>
            <a:ext cx="9144000" cy="294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84192"/>
      </p:ext>
    </p:extLst>
  </p:cSld>
  <p:clrMapOvr>
    <a:masterClrMapping/>
  </p:clrMapOvr>
  <p:transition spd="slow"/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opic">
            <a:extLst>
              <a:ext uri="{FF2B5EF4-FFF2-40B4-BE49-F238E27FC236}">
                <a16:creationId xmlns:a16="http://schemas.microsoft.com/office/drawing/2014/main" id="{6D96D862-1DBD-4BC6-8C4E-DE87DD44DEE0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04000" y="3564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GB" dirty="0"/>
              <a:t>This is a picture and caption slide example</a:t>
            </a:r>
          </a:p>
        </p:txBody>
      </p:sp>
    </p:spTree>
    <p:extLst>
      <p:ext uri="{BB962C8B-B14F-4D97-AF65-F5344CB8AC3E}">
        <p14:creationId xmlns:p14="http://schemas.microsoft.com/office/powerpoint/2010/main" val="1978423466"/>
      </p:ext>
    </p:extLst>
  </p:cSld>
  <p:clrMapOvr>
    <a:masterClrMapping/>
  </p:clrMapOvr>
  <p:transition spd="slow"/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fopic">
            <a:extLst>
              <a:ext uri="{FF2B5EF4-FFF2-40B4-BE49-F238E27FC236}">
                <a16:creationId xmlns:a16="http://schemas.microsoft.com/office/drawing/2014/main" id="{3860BC4B-D6CE-4A11-861A-AFD6311E762B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004000" y="37071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GB" dirty="0"/>
              <a:t>This is a picture and caption slide example</a:t>
            </a:r>
          </a:p>
        </p:txBody>
      </p:sp>
    </p:spTree>
    <p:extLst>
      <p:ext uri="{BB962C8B-B14F-4D97-AF65-F5344CB8AC3E}">
        <p14:creationId xmlns:p14="http://schemas.microsoft.com/office/powerpoint/2010/main" val="294685686"/>
      </p:ext>
    </p:extLst>
  </p:cSld>
  <p:clrMapOvr>
    <a:masterClrMapping/>
  </p:clrMapOvr>
  <p:transition spd="slow"/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opic">
            <a:extLst>
              <a:ext uri="{FF2B5EF4-FFF2-40B4-BE49-F238E27FC236}">
                <a16:creationId xmlns:a16="http://schemas.microsoft.com/office/drawing/2014/main" id="{870D11D0-39F8-4B82-833A-D92A006D101E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6593" y="37071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GB" dirty="0"/>
              <a:t>This is a picture and caption slide example</a:t>
            </a:r>
          </a:p>
        </p:txBody>
      </p:sp>
    </p:spTree>
    <p:extLst>
      <p:ext uri="{BB962C8B-B14F-4D97-AF65-F5344CB8AC3E}">
        <p14:creationId xmlns:p14="http://schemas.microsoft.com/office/powerpoint/2010/main" val="1233409479"/>
      </p:ext>
    </p:extLst>
  </p:cSld>
  <p:clrMapOvr>
    <a:masterClrMapping/>
  </p:clrMapOvr>
  <p:transition spd="slow"/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opic">
            <a:extLst>
              <a:ext uri="{FF2B5EF4-FFF2-40B4-BE49-F238E27FC236}">
                <a16:creationId xmlns:a16="http://schemas.microsoft.com/office/drawing/2014/main" id="{9DC9BAA7-4F74-4650-83AB-F5F5B415F731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36593" y="3564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GB" dirty="0"/>
              <a:t>This is a picture and caption slide example</a:t>
            </a:r>
          </a:p>
        </p:txBody>
      </p:sp>
    </p:spTree>
    <p:extLst>
      <p:ext uri="{BB962C8B-B14F-4D97-AF65-F5344CB8AC3E}">
        <p14:creationId xmlns:p14="http://schemas.microsoft.com/office/powerpoint/2010/main" val="2717648238"/>
      </p:ext>
    </p:extLst>
  </p:cSld>
  <p:clrMapOvr>
    <a:masterClrMapping/>
  </p:clrMapOvr>
  <p:transition spd="slow"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999" y="351163"/>
            <a:ext cx="8172000" cy="410788"/>
          </a:xfrm>
          <a:prstGeom prst="rect">
            <a:avLst/>
          </a:prstGeom>
        </p:spPr>
        <p:txBody>
          <a:bodyPr vert="horz" lIns="0" tIns="45720" rIns="0" bIns="45720" rtlCol="0" anchor="ctr" anchorCtr="0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00" y="891412"/>
            <a:ext cx="8172566" cy="37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4831200"/>
            <a:ext cx="180000" cy="135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"/>
          <p:cNvSpPr txBox="1"/>
          <p:nvPr/>
        </p:nvSpPr>
        <p:spPr>
          <a:xfrm>
            <a:off x="720000" y="4831200"/>
            <a:ext cx="4320000" cy="135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sz="900">
                <a:solidFill>
                  <a:srgbClr val="00577E"/>
                </a:solidFill>
                <a:latin typeface="Arial" pitchFamily="34" charset="0"/>
                <a:cs typeface="Arial" pitchFamily="34" charset="0"/>
              </a:rPr>
              <a:t>Serious Gaming: Engreeneering Game | 15 June 2023</a:t>
            </a:r>
            <a:endParaRPr lang="en-GB" sz="9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" y="0"/>
            <a:ext cx="9143686" cy="182874"/>
          </a:xfrm>
          <a:prstGeom prst="rect">
            <a:avLst/>
          </a:prstGeom>
        </p:spPr>
      </p:pic>
      <p:pic>
        <p:nvPicPr>
          <p:cNvPr id="11" name="Logo">
            <a:extLst>
              <a:ext uri="{FF2B5EF4-FFF2-40B4-BE49-F238E27FC236}">
                <a16:creationId xmlns:a16="http://schemas.microsoft.com/office/drawing/2014/main" id="{11A46CF5-50F6-2675-AE48-1B7B2BDE8FD8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015" y="4842001"/>
            <a:ext cx="1387986" cy="14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665" r:id="rId2"/>
    <p:sldLayoutId id="2147483698" r:id="rId3"/>
    <p:sldLayoutId id="2147483650" r:id="rId4"/>
    <p:sldLayoutId id="2147483674" r:id="rId5"/>
    <p:sldLayoutId id="2147483672" r:id="rId6"/>
    <p:sldLayoutId id="2147483697" r:id="rId7"/>
    <p:sldLayoutId id="2147483664" r:id="rId8"/>
    <p:sldLayoutId id="2147483712" r:id="rId9"/>
    <p:sldLayoutId id="2147483724" r:id="rId10"/>
    <p:sldLayoutId id="2147483717" r:id="rId11"/>
    <p:sldLayoutId id="2147483713" r:id="rId12"/>
    <p:sldLayoutId id="2147483714" r:id="rId13"/>
    <p:sldLayoutId id="2147483715" r:id="rId14"/>
    <p:sldLayoutId id="2147483720" r:id="rId15"/>
    <p:sldLayoutId id="2147483722" r:id="rId16"/>
    <p:sldLayoutId id="2147483723" r:id="rId17"/>
    <p:sldLayoutId id="2147483721" r:id="rId18"/>
  </p:sldLayoutIdLst>
  <p:transition spd="slow"/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57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0"/>
        </a:spcBef>
        <a:buClr>
          <a:schemeClr val="bg2"/>
        </a:buClr>
        <a:buSzPct val="8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4pPr>
      <a:lvl5pPr marL="135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54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eVuAAdcSlFo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hyperlink" Target="https://www.youtube.com/watch?v=SjFruV-FPs0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www.youtube.com/watch?v=uPGyr8YNbi0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18/10/relationships/comments" Target="../comments/modernComment_15E_77B45FF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microsoft.com/office/2018/10/relationships/comments" Target="../comments/modernComment_15F_DF2201F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1B98-E801-86D6-029C-0918D8F5B1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Serious Gaming: Engreeneering Game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596E03-214B-8AFF-4F2D-4B7423649C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B6DA0-002B-2E78-F11C-0BA56EDD95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0000" y="2610000"/>
            <a:ext cx="4978400" cy="394554"/>
          </a:xfrm>
        </p:spPr>
        <p:txBody>
          <a:bodyPr/>
          <a:lstStyle/>
          <a:p>
            <a:r>
              <a:rPr lang="en-GB"/>
              <a:t>NA-RHD-ZZ-XX-PP-Z-0001</a:t>
            </a:r>
          </a:p>
          <a:p>
            <a:r>
              <a:rPr lang="en-GB" b="1"/>
              <a:t>Project related</a:t>
            </a:r>
          </a:p>
          <a:p>
            <a:r>
              <a:rPr lang="en-GB"/>
              <a:t>15 June 2023</a:t>
            </a:r>
          </a:p>
        </p:txBody>
      </p:sp>
    </p:spTree>
    <p:extLst>
      <p:ext uri="{BB962C8B-B14F-4D97-AF65-F5344CB8AC3E}">
        <p14:creationId xmlns:p14="http://schemas.microsoft.com/office/powerpoint/2010/main" val="1432360558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ADA16-56D2-3FB4-8CDC-006A47F11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44" y="429506"/>
            <a:ext cx="8171999" cy="410788"/>
          </a:xfrm>
        </p:spPr>
        <p:txBody>
          <a:bodyPr>
            <a:normAutofit fontScale="90000"/>
          </a:bodyPr>
          <a:lstStyle/>
          <a:p>
            <a:r>
              <a:rPr lang="en-GB" dirty="0"/>
              <a:t>Introduction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28CCA-7423-0F79-12EB-3269922EF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71B807-91EF-A365-6C7E-6D6852F2D8F8}"/>
              </a:ext>
            </a:extLst>
          </p:cNvPr>
          <p:cNvSpPr txBox="1"/>
          <p:nvPr/>
        </p:nvSpPr>
        <p:spPr>
          <a:xfrm>
            <a:off x="4114800" y="211639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E90E18-6394-FA33-C809-E63FE0F56C27}"/>
              </a:ext>
            </a:extLst>
          </p:cNvPr>
          <p:cNvSpPr txBox="1"/>
          <p:nvPr/>
        </p:nvSpPr>
        <p:spPr>
          <a:xfrm>
            <a:off x="647544" y="1334729"/>
            <a:ext cx="69552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Presentations about: Serious gaming, Nature based solutions and the  </a:t>
            </a:r>
            <a:r>
              <a:rPr lang="en-GB" dirty="0" err="1"/>
              <a:t>Engreeneering</a:t>
            </a:r>
            <a:r>
              <a:rPr lang="en-GB" dirty="0"/>
              <a:t> game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Mentimeter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Play!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Make your own game case  </a:t>
            </a:r>
          </a:p>
        </p:txBody>
      </p:sp>
    </p:spTree>
    <p:extLst>
      <p:ext uri="{BB962C8B-B14F-4D97-AF65-F5344CB8AC3E}">
        <p14:creationId xmlns:p14="http://schemas.microsoft.com/office/powerpoint/2010/main" val="7293598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Picture">
            <a:extLst>
              <a:ext uri="{FF2B5EF4-FFF2-40B4-BE49-F238E27FC236}">
                <a16:creationId xmlns:a16="http://schemas.microsoft.com/office/drawing/2014/main" id="{4D433014-1488-73EC-323A-7D20C10325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76" t="48484" r="11309" b="9045"/>
          <a:stretch/>
        </p:blipFill>
        <p:spPr>
          <a:xfrm>
            <a:off x="2957383" y="1241339"/>
            <a:ext cx="3608173" cy="341870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4ED823B-37D7-4E38-09DF-585CA67BD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Serious gaming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F00A24-541B-B4C0-8798-F2ED2CB83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917675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F8B37-533F-41C6-88FA-2FBB12D6D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Serious gaming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7A2C50-F2D3-4A2D-887A-32D0C20CEE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75" r="21875"/>
          <a:stretch/>
        </p:blipFill>
        <p:spPr>
          <a:xfrm>
            <a:off x="5575532" y="1956766"/>
            <a:ext cx="1620000" cy="1620000"/>
          </a:xfrm>
          <a:prstGeom prst="rect">
            <a:avLst/>
          </a:prstGeom>
        </p:spPr>
      </p:pic>
      <p:pic>
        <p:nvPicPr>
          <p:cNvPr id="5" name="Picture 4" descr="A picture containing sky, outdoor, nature, shore&#10;&#10;Description automatically generated">
            <a:extLst>
              <a:ext uri="{FF2B5EF4-FFF2-40B4-BE49-F238E27FC236}">
                <a16:creationId xmlns:a16="http://schemas.microsoft.com/office/drawing/2014/main" id="{C1D1B858-B306-4BEE-A00D-9A9CBBA4D5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1361" y="236621"/>
            <a:ext cx="1620000" cy="1620000"/>
          </a:xfrm>
          <a:prstGeom prst="rect">
            <a:avLst/>
          </a:prstGeom>
        </p:spPr>
      </p:pic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C14248B-8CB8-422C-803C-DBBD556847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1361" y="1956766"/>
            <a:ext cx="1620000" cy="1620000"/>
          </a:xfrm>
          <a:prstGeom prst="rect">
            <a:avLst/>
          </a:prstGeom>
        </p:spPr>
      </p:pic>
      <p:pic>
        <p:nvPicPr>
          <p:cNvPr id="7" name="Picture 6" descr="A picture containing text, person, indoor, people&#10;&#10;Description automatically generated">
            <a:extLst>
              <a:ext uri="{FF2B5EF4-FFF2-40B4-BE49-F238E27FC236}">
                <a16:creationId xmlns:a16="http://schemas.microsoft.com/office/drawing/2014/main" id="{B8AD808C-B2F5-45E3-93A6-7DE7A8F2CE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9703" y="1956766"/>
            <a:ext cx="1620000" cy="1620000"/>
          </a:xfrm>
          <a:prstGeom prst="rect">
            <a:avLst/>
          </a:prstGeom>
        </p:spPr>
      </p:pic>
      <p:pic>
        <p:nvPicPr>
          <p:cNvPr id="8" name="Picture 7" descr="A picture containing text, water, beach, outdoor&#10;&#10;Description automatically generated">
            <a:extLst>
              <a:ext uri="{FF2B5EF4-FFF2-40B4-BE49-F238E27FC236}">
                <a16:creationId xmlns:a16="http://schemas.microsoft.com/office/drawing/2014/main" id="{A40579BB-ECAB-4988-9A89-5C7C2E06086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6" r="-500"/>
          <a:stretch/>
        </p:blipFill>
        <p:spPr>
          <a:xfrm>
            <a:off x="5564092" y="236621"/>
            <a:ext cx="1620000" cy="162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94958-CA16-4C2E-B3E0-0B123C30C3E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"/>
          <a:stretch/>
        </p:blipFill>
        <p:spPr>
          <a:xfrm>
            <a:off x="3858263" y="236621"/>
            <a:ext cx="1620000" cy="1620000"/>
          </a:xfrm>
          <a:prstGeom prst="rect">
            <a:avLst/>
          </a:prstGeom>
        </p:spPr>
      </p:pic>
      <p:pic>
        <p:nvPicPr>
          <p:cNvPr id="3" name="Picture 11" descr="A screenshot of a video game&#10;&#10;Description automatically generated">
            <a:extLst>
              <a:ext uri="{FF2B5EF4-FFF2-40B4-BE49-F238E27FC236}">
                <a16:creationId xmlns:a16="http://schemas.microsoft.com/office/drawing/2014/main" id="{CC74F1A3-2007-436F-83AD-44840EB301D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589" t="12683" r="8219" b="5366"/>
          <a:stretch/>
        </p:blipFill>
        <p:spPr>
          <a:xfrm>
            <a:off x="3862138" y="3650080"/>
            <a:ext cx="2480280" cy="1387373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A7925793-D47A-4BD5-AC36-97340C9581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3538" y="3649913"/>
            <a:ext cx="2431472" cy="1393901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BA19BDD-7256-4660-91AD-93987966D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17" y="1046621"/>
            <a:ext cx="3355726" cy="378000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GB" sz="1500" dirty="0"/>
              <a:t>“Applied learning”</a:t>
            </a:r>
          </a:p>
          <a:p>
            <a:r>
              <a:rPr lang="en-GB" sz="1500" dirty="0"/>
              <a:t>Sharing knowledge through games</a:t>
            </a:r>
          </a:p>
          <a:p>
            <a:r>
              <a:rPr lang="en-GB" sz="1500" dirty="0"/>
              <a:t>“Learning by doing” (training)</a:t>
            </a:r>
          </a:p>
          <a:p>
            <a:r>
              <a:rPr lang="en-GB" sz="1500" dirty="0">
                <a:latin typeface="Arial"/>
                <a:cs typeface="Arial"/>
              </a:rPr>
              <a:t>Failure is an option &gt; better learning</a:t>
            </a:r>
            <a:br>
              <a:rPr lang="en-GB" sz="1500" dirty="0">
                <a:latin typeface="Arial"/>
                <a:cs typeface="Arial"/>
              </a:rPr>
            </a:br>
            <a:endParaRPr lang="en-GB" sz="1500" dirty="0"/>
          </a:p>
          <a:p>
            <a:r>
              <a:rPr lang="en-GB" sz="1500" dirty="0"/>
              <a:t>“Simulation”</a:t>
            </a:r>
          </a:p>
          <a:p>
            <a:pPr lvl="1"/>
            <a:r>
              <a:rPr lang="en-GB" sz="1500" dirty="0"/>
              <a:t>More focused on reality</a:t>
            </a:r>
          </a:p>
          <a:p>
            <a:pPr lvl="1"/>
            <a:endParaRPr lang="en-GB" sz="1500" dirty="0"/>
          </a:p>
          <a:p>
            <a:r>
              <a:rPr lang="en-GB" sz="1500" dirty="0">
                <a:latin typeface="Arial"/>
                <a:cs typeface="Arial"/>
              </a:rPr>
              <a:t>“Gamification”</a:t>
            </a:r>
          </a:p>
          <a:p>
            <a:pPr marL="539750" lvl="1" indent="-269875"/>
            <a:r>
              <a:rPr lang="en-GB" sz="1500" dirty="0">
                <a:latin typeface="Arial"/>
                <a:cs typeface="Arial"/>
              </a:rPr>
              <a:t>… is something else </a:t>
            </a:r>
            <a:endParaRPr lang="en-GB" sz="1500" dirty="0"/>
          </a:p>
          <a:p>
            <a:pPr marL="539750" lvl="1" indent="-269875"/>
            <a:r>
              <a:rPr lang="en-GB" sz="1500" dirty="0"/>
              <a:t>Competitive / fun priority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CC78205-7817-6D16-299A-F71E3AB40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466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1344A0-0BC4-4698-B607-33F02094B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>
            <a:normAutofit fontScale="90000"/>
          </a:bodyPr>
          <a:lstStyle/>
          <a:p>
            <a:r>
              <a:rPr lang="en-GB" dirty="0"/>
              <a:t>Serious games have been around for a while </a:t>
            </a:r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DF2990DA-0592-4841-A4CE-A7CF1C8D94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941"/>
          <a:stretch/>
        </p:blipFill>
        <p:spPr>
          <a:xfrm>
            <a:off x="5739962" y="876890"/>
            <a:ext cx="3071182" cy="15644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F851A8-B785-4181-B115-82B7735C74A4}"/>
              </a:ext>
            </a:extLst>
          </p:cNvPr>
          <p:cNvSpPr txBox="1"/>
          <p:nvPr/>
        </p:nvSpPr>
        <p:spPr>
          <a:xfrm>
            <a:off x="5739961" y="2411241"/>
            <a:ext cx="3071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/>
                <a:cs typeface="Arial"/>
                <a:hlinkClick r:id="rId2"/>
              </a:rPr>
              <a:t>Zorg om het water </a:t>
            </a:r>
            <a:r>
              <a:rPr lang="en-GB" sz="1200" dirty="0">
                <a:latin typeface="Arial"/>
                <a:cs typeface="Arial"/>
              </a:rPr>
              <a:t>- 1989</a:t>
            </a:r>
            <a:endParaRPr lang="en-GB" sz="1400" dirty="0"/>
          </a:p>
        </p:txBody>
      </p:sp>
      <p:pic>
        <p:nvPicPr>
          <p:cNvPr id="7" name="Picture 6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CAF0B62B-3D49-409B-975C-5BD8AC02F0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5" b="8357"/>
          <a:stretch/>
        </p:blipFill>
        <p:spPr>
          <a:xfrm>
            <a:off x="5739962" y="2852850"/>
            <a:ext cx="3071182" cy="15644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E178EC-39C9-4D6B-89CF-1E5E7EE73A8E}"/>
              </a:ext>
            </a:extLst>
          </p:cNvPr>
          <p:cNvSpPr txBox="1"/>
          <p:nvPr/>
        </p:nvSpPr>
        <p:spPr>
          <a:xfrm>
            <a:off x="5739961" y="4433526"/>
            <a:ext cx="3071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/>
                <a:cs typeface="Arial"/>
              </a:rPr>
              <a:t>“Pompeii” - 2018</a:t>
            </a:r>
            <a:endParaRPr lang="en-GB" sz="1400" dirty="0"/>
          </a:p>
        </p:txBody>
      </p:sp>
      <p:pic>
        <p:nvPicPr>
          <p:cNvPr id="12" name="Picture 11" descr="A map of a city&#10;&#10;Description automatically generated with medium confidence">
            <a:extLst>
              <a:ext uri="{FF2B5EF4-FFF2-40B4-BE49-F238E27FC236}">
                <a16:creationId xmlns:a16="http://schemas.microsoft.com/office/drawing/2014/main" id="{1240F3B2-D1AC-4F6F-8CC2-3882C6F5B4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515" y="876889"/>
            <a:ext cx="2711158" cy="15644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A817CCF-0893-418A-A507-6A1E0CE386D7}"/>
              </a:ext>
            </a:extLst>
          </p:cNvPr>
          <p:cNvSpPr txBox="1"/>
          <p:nvPr/>
        </p:nvSpPr>
        <p:spPr>
          <a:xfrm>
            <a:off x="2773942" y="2472284"/>
            <a:ext cx="3071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/>
                <a:cs typeface="Arial"/>
              </a:rPr>
              <a:t>Sim City (classic) - 1989</a:t>
            </a:r>
            <a:endParaRPr lang="en-GB" sz="1400" dirty="0"/>
          </a:p>
        </p:txBody>
      </p:sp>
      <p:pic>
        <p:nvPicPr>
          <p:cNvPr id="19" name="Picture 18" descr="Graphical user interface&#10;&#10;Description automatically generated">
            <a:extLst>
              <a:ext uri="{FF2B5EF4-FFF2-40B4-BE49-F238E27FC236}">
                <a16:creationId xmlns:a16="http://schemas.microsoft.com/office/drawing/2014/main" id="{43243593-89FA-4B3F-8EF6-E7AC0C5745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5" y="870595"/>
            <a:ext cx="2085976" cy="15644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A4D6F7D-8867-4900-BBD5-0DBB3D69BD03}"/>
              </a:ext>
            </a:extLst>
          </p:cNvPr>
          <p:cNvSpPr txBox="1"/>
          <p:nvPr/>
        </p:nvSpPr>
        <p:spPr>
          <a:xfrm>
            <a:off x="332855" y="2472284"/>
            <a:ext cx="2182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Gizmos &amp; Gadgets! - 1993</a:t>
            </a:r>
          </a:p>
        </p:txBody>
      </p:sp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id="{FE46DDF6-32FC-4C0F-B1C4-61432CC787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27" y="2869044"/>
            <a:ext cx="2097212" cy="157290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7E0B76F-04D4-46D5-955E-B79E7F6C3BF4}"/>
              </a:ext>
            </a:extLst>
          </p:cNvPr>
          <p:cNvSpPr txBox="1"/>
          <p:nvPr/>
        </p:nvSpPr>
        <p:spPr>
          <a:xfrm>
            <a:off x="380927" y="4448246"/>
            <a:ext cx="20859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Topografie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- 1984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65CF5E7-8B3C-4A87-B424-E2041FD0C5CA}"/>
              </a:ext>
            </a:extLst>
          </p:cNvPr>
          <p:cNvSpPr/>
          <p:nvPr/>
        </p:nvSpPr>
        <p:spPr>
          <a:xfrm rot="10800000">
            <a:off x="7104102" y="2675857"/>
            <a:ext cx="244122" cy="96631"/>
          </a:xfrm>
          <a:prstGeom prst="triangle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983F965-9E50-4FEE-BEE2-A73DEE2ED1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515" y="2869045"/>
            <a:ext cx="2711158" cy="157291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71A7434-BBF3-4326-8106-28DD476AEE07}"/>
              </a:ext>
            </a:extLst>
          </p:cNvPr>
          <p:cNvSpPr txBox="1"/>
          <p:nvPr/>
        </p:nvSpPr>
        <p:spPr>
          <a:xfrm>
            <a:off x="2773942" y="4433526"/>
            <a:ext cx="20859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Thuis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in het milieu - 1990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1D15B7-5684-6847-D374-B57395AD2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7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1344A0-0BC4-4698-B607-33F02094B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>
            <a:normAutofit fontScale="90000"/>
          </a:bodyPr>
          <a:lstStyle/>
          <a:p>
            <a:r>
              <a:rPr lang="en-GB" dirty="0"/>
              <a:t>Serious games have been around for a while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F851A8-B785-4181-B115-82B7735C74A4}"/>
              </a:ext>
            </a:extLst>
          </p:cNvPr>
          <p:cNvSpPr txBox="1"/>
          <p:nvPr/>
        </p:nvSpPr>
        <p:spPr>
          <a:xfrm>
            <a:off x="5512233" y="2325977"/>
            <a:ext cx="2453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Hazard Recognition Game - 2008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058B24-2585-4BC7-8BA9-8D3E47F52379}"/>
              </a:ext>
            </a:extLst>
          </p:cNvPr>
          <p:cNvSpPr txBox="1"/>
          <p:nvPr/>
        </p:nvSpPr>
        <p:spPr>
          <a:xfrm>
            <a:off x="2726103" y="4448246"/>
            <a:ext cx="24614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latin typeface="Arial"/>
                <a:cs typeface="Arial"/>
              </a:rPr>
              <a:t>FloRiMa</a:t>
            </a:r>
            <a:r>
              <a:rPr lang="en-GB" sz="1200" dirty="0">
                <a:latin typeface="Arial"/>
                <a:cs typeface="Arial"/>
              </a:rPr>
              <a:t> - 2008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817CCF-0893-418A-A507-6A1E0CE386D7}"/>
              </a:ext>
            </a:extLst>
          </p:cNvPr>
          <p:cNvSpPr txBox="1"/>
          <p:nvPr/>
        </p:nvSpPr>
        <p:spPr>
          <a:xfrm>
            <a:off x="2726103" y="2325977"/>
            <a:ext cx="3013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/>
                <a:cs typeface="Arial"/>
              </a:rPr>
              <a:t>Rail Cargo game - 2016</a:t>
            </a:r>
            <a:endParaRPr lang="en-GB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4D6F7D-8867-4900-BBD5-0DBB3D69BD03}"/>
              </a:ext>
            </a:extLst>
          </p:cNvPr>
          <p:cNvSpPr txBox="1"/>
          <p:nvPr/>
        </p:nvSpPr>
        <p:spPr>
          <a:xfrm>
            <a:off x="143572" y="2325977"/>
            <a:ext cx="23714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TeamUP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- 2013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E0B76F-04D4-46D5-955E-B79E7F6C3BF4}"/>
              </a:ext>
            </a:extLst>
          </p:cNvPr>
          <p:cNvSpPr txBox="1"/>
          <p:nvPr/>
        </p:nvSpPr>
        <p:spPr>
          <a:xfrm>
            <a:off x="143572" y="4459616"/>
            <a:ext cx="20232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Grip op je Geld - 2021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A1E496-622B-4DF9-96B2-218B74722C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72" y="1008857"/>
            <a:ext cx="2323331" cy="1306427"/>
          </a:xfrm>
          <a:prstGeom prst="rect">
            <a:avLst/>
          </a:prstGeom>
        </p:spPr>
      </p:pic>
      <p:pic>
        <p:nvPicPr>
          <p:cNvPr id="13" name="Picture 12" descr="Calendar&#10;&#10;Description automatically generated with low confidence">
            <a:extLst>
              <a:ext uri="{FF2B5EF4-FFF2-40B4-BE49-F238E27FC236}">
                <a16:creationId xmlns:a16="http://schemas.microsoft.com/office/drawing/2014/main" id="{7E4EFC56-7814-4C26-ACE7-D8EE488790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103" y="1008857"/>
            <a:ext cx="2413654" cy="1306426"/>
          </a:xfrm>
          <a:prstGeom prst="rect">
            <a:avLst/>
          </a:prstGeom>
        </p:spPr>
      </p:pic>
      <p:pic>
        <p:nvPicPr>
          <p:cNvPr id="15" name="Picture 14" descr="A picture containing sky, outdoor, ride, Ferris wheel&#10;&#10;Description automatically generated">
            <a:extLst>
              <a:ext uri="{FF2B5EF4-FFF2-40B4-BE49-F238E27FC236}">
                <a16:creationId xmlns:a16="http://schemas.microsoft.com/office/drawing/2014/main" id="{F2581626-9C5A-466F-96F2-9DC67011E9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085" y="994084"/>
            <a:ext cx="2778603" cy="1320544"/>
          </a:xfrm>
          <a:prstGeom prst="rect">
            <a:avLst/>
          </a:prstGeom>
        </p:spPr>
      </p:pic>
      <p:pic>
        <p:nvPicPr>
          <p:cNvPr id="18" name="Picture 1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EDF0B6D5-496B-4BB0-B5C4-990B087364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5"/>
          <a:stretch/>
        </p:blipFill>
        <p:spPr>
          <a:xfrm>
            <a:off x="143572" y="2880193"/>
            <a:ext cx="2323331" cy="1553333"/>
          </a:xfrm>
          <a:prstGeom prst="rect">
            <a:avLst/>
          </a:prstGeom>
        </p:spPr>
      </p:pic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1BDB8E45-2E77-4809-A3E3-0F57706213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103" y="2880194"/>
            <a:ext cx="2413654" cy="1545291"/>
          </a:xfrm>
          <a:prstGeom prst="rect">
            <a:avLst/>
          </a:prstGeom>
        </p:spPr>
      </p:pic>
      <p:pic>
        <p:nvPicPr>
          <p:cNvPr id="28" name="Picture 27" descr="A picture containing text, resort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D153D304-D873-4FF8-A024-F6B0CE91BF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085" y="2883764"/>
            <a:ext cx="2778603" cy="156448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A071433-E1B1-454D-9DD2-AFCA2128102C}"/>
              </a:ext>
            </a:extLst>
          </p:cNvPr>
          <p:cNvSpPr txBox="1"/>
          <p:nvPr/>
        </p:nvSpPr>
        <p:spPr>
          <a:xfrm>
            <a:off x="5538084" y="4462966"/>
            <a:ext cx="3045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/>
                <a:cs typeface="Arial"/>
                <a:hlinkClick r:id="rId7"/>
              </a:rPr>
              <a:t>“Water Battle”</a:t>
            </a:r>
            <a:r>
              <a:rPr lang="en-GB" sz="1200" dirty="0">
                <a:latin typeface="Arial"/>
                <a:cs typeface="Arial"/>
              </a:rPr>
              <a:t> - 2018</a:t>
            </a:r>
            <a:endParaRPr lang="en-GB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631C3D-5DD9-2DAD-D615-7774FF2CB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82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67B45-69FE-33A7-427A-A6517CA09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Designing serious games </a:t>
            </a:r>
            <a:r>
              <a:rPr lang="en-GB" sz="1800" dirty="0"/>
              <a:t>(some considerations)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A675B5-DAB9-18A9-1780-68D3AF9512CB}"/>
              </a:ext>
            </a:extLst>
          </p:cNvPr>
          <p:cNvSpPr txBox="1">
            <a:spLocks/>
          </p:cNvSpPr>
          <p:nvPr/>
        </p:nvSpPr>
        <p:spPr>
          <a:xfrm>
            <a:off x="284709" y="421920"/>
            <a:ext cx="4476761" cy="45125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/>
            </a:pPr>
            <a:endParaRPr lang="en-GB" sz="1400" b="1" dirty="0"/>
          </a:p>
          <a:p>
            <a:pPr>
              <a:buFont typeface="Wingdings"/>
            </a:pPr>
            <a:endParaRPr lang="en-GB" sz="1400" b="1" dirty="0"/>
          </a:p>
          <a:p>
            <a:pPr>
              <a:buFont typeface="Wingdings"/>
            </a:pPr>
            <a:r>
              <a:rPr lang="en-GB" sz="1400" dirty="0">
                <a:latin typeface="Arial"/>
                <a:cs typeface="Arial"/>
              </a:rPr>
              <a:t>Have insight in process(es) and the subject</a:t>
            </a:r>
          </a:p>
          <a:p>
            <a:pPr marL="539750" lvl="1" indent="-269875">
              <a:buFont typeface="Wingdings"/>
            </a:pPr>
            <a:endParaRPr lang="en-GB" sz="1400" dirty="0">
              <a:latin typeface="Arial"/>
              <a:cs typeface="Arial"/>
            </a:endParaRPr>
          </a:p>
          <a:p>
            <a:pPr marL="285500" indent="-269875">
              <a:buFont typeface="Wingdings"/>
              <a:buChar char="n"/>
            </a:pPr>
            <a:r>
              <a:rPr lang="en-GB" sz="1400" dirty="0"/>
              <a:t>Finding a common ground between teams?</a:t>
            </a:r>
          </a:p>
          <a:p>
            <a:pPr marL="539750" lvl="1" indent="-269875">
              <a:buFont typeface="Wingdings"/>
            </a:pPr>
            <a:endParaRPr lang="en-GB" sz="1400" dirty="0">
              <a:latin typeface="Arial"/>
              <a:cs typeface="Arial"/>
            </a:endParaRPr>
          </a:p>
          <a:p>
            <a:pPr>
              <a:buFont typeface="Wingdings"/>
            </a:pPr>
            <a:r>
              <a:rPr lang="en-GB" sz="1400" dirty="0">
                <a:latin typeface="Arial"/>
                <a:cs typeface="Arial"/>
              </a:rPr>
              <a:t>What do you want </a:t>
            </a:r>
            <a:r>
              <a:rPr lang="en-GB" sz="1400" b="1" dirty="0">
                <a:latin typeface="Arial"/>
                <a:cs typeface="Arial"/>
              </a:rPr>
              <a:t>your</a:t>
            </a:r>
            <a:r>
              <a:rPr lang="en-GB" sz="1400" dirty="0">
                <a:latin typeface="Arial"/>
                <a:cs typeface="Arial"/>
              </a:rPr>
              <a:t> players to take </a:t>
            </a:r>
            <a:r>
              <a:rPr lang="en-GB" sz="1400" b="1" dirty="0">
                <a:latin typeface="Arial"/>
                <a:cs typeface="Arial"/>
              </a:rPr>
              <a:t>home</a:t>
            </a:r>
            <a:r>
              <a:rPr lang="en-GB" sz="1400" dirty="0">
                <a:latin typeface="Arial"/>
                <a:cs typeface="Arial"/>
              </a:rPr>
              <a:t> after a session?</a:t>
            </a:r>
          </a:p>
          <a:p>
            <a:pPr>
              <a:buFont typeface="Wingdings"/>
            </a:pPr>
            <a:endParaRPr lang="en-GB" sz="1400" dirty="0">
              <a:latin typeface="Arial"/>
              <a:cs typeface="Arial"/>
            </a:endParaRPr>
          </a:p>
          <a:p>
            <a:pPr>
              <a:buFont typeface="Wingdings"/>
            </a:pPr>
            <a:r>
              <a:rPr lang="en-GB" sz="1400" dirty="0">
                <a:latin typeface="Arial"/>
                <a:cs typeface="Arial"/>
              </a:rPr>
              <a:t>Do you want players to play more often or is it a one-off?</a:t>
            </a:r>
            <a:endParaRPr lang="en-GB" sz="1400" dirty="0"/>
          </a:p>
          <a:p>
            <a:pPr>
              <a:buFont typeface="Wingdings"/>
            </a:pPr>
            <a:endParaRPr lang="en-GB" sz="1400" dirty="0">
              <a:latin typeface="Arial"/>
              <a:cs typeface="Arial"/>
            </a:endParaRPr>
          </a:p>
          <a:p>
            <a:pPr>
              <a:buFont typeface="Wingdings"/>
            </a:pPr>
            <a:r>
              <a:rPr lang="en-GB" sz="1400" dirty="0">
                <a:latin typeface="Arial"/>
                <a:cs typeface="Arial"/>
              </a:rPr>
              <a:t>Balancing </a:t>
            </a:r>
            <a:r>
              <a:rPr lang="en-GB" sz="1400" i="1" dirty="0">
                <a:latin typeface="Arial"/>
                <a:cs typeface="Arial"/>
              </a:rPr>
              <a:t>‘play’</a:t>
            </a:r>
            <a:r>
              <a:rPr lang="en-GB" sz="1400" dirty="0">
                <a:latin typeface="Arial"/>
                <a:cs typeface="Arial"/>
              </a:rPr>
              <a:t>, </a:t>
            </a:r>
            <a:r>
              <a:rPr lang="en-GB" sz="1400" i="1" dirty="0">
                <a:latin typeface="Arial"/>
                <a:cs typeface="Arial"/>
              </a:rPr>
              <a:t>‘meaning’ </a:t>
            </a:r>
            <a:r>
              <a:rPr lang="en-GB" sz="1400" dirty="0">
                <a:latin typeface="Arial"/>
                <a:cs typeface="Arial"/>
              </a:rPr>
              <a:t>and </a:t>
            </a:r>
            <a:r>
              <a:rPr lang="en-GB" sz="1400" i="1" dirty="0">
                <a:latin typeface="Arial"/>
                <a:cs typeface="Arial"/>
              </a:rPr>
              <a:t>‘reality’</a:t>
            </a:r>
          </a:p>
          <a:p>
            <a:pPr>
              <a:buFont typeface="Wingdings"/>
            </a:pPr>
            <a:endParaRPr lang="en-GB" sz="1400" dirty="0">
              <a:latin typeface="Arial"/>
              <a:cs typeface="Arial"/>
            </a:endParaRPr>
          </a:p>
          <a:p>
            <a:pPr>
              <a:buFont typeface="Wingdings"/>
            </a:pPr>
            <a:r>
              <a:rPr lang="en-GB" sz="1400" b="1" dirty="0">
                <a:latin typeface="Arial"/>
                <a:cs typeface="Arial"/>
              </a:rPr>
              <a:t>Etc…</a:t>
            </a:r>
            <a:endParaRPr lang="en-GB" sz="1400" b="1" dirty="0"/>
          </a:p>
          <a:p>
            <a:pPr marL="457200" indent="-457200"/>
            <a:endParaRPr lang="en-GB" sz="1400" b="1" dirty="0"/>
          </a:p>
        </p:txBody>
      </p:sp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F1D4030-99C2-17D7-0C5C-2739884A15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881489"/>
            <a:ext cx="4006651" cy="37399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D332DE-8124-8603-81B0-22FA1207A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8210610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36BD-82D2-6BF0-3F67-31CF35902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0631" y="2370624"/>
            <a:ext cx="8171999" cy="410788"/>
          </a:xfrm>
        </p:spPr>
        <p:txBody>
          <a:bodyPr>
            <a:normAutofit fontScale="90000"/>
          </a:bodyPr>
          <a:lstStyle/>
          <a:p>
            <a:r>
              <a:rPr lang="en-GB" dirty="0"/>
              <a:t>Nature based solutions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F4AD9-0180-9A2A-27B0-2266FCDA6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44C30-91AA-EA26-EE6D-AA7D2B181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5557480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075E-FF3F-FB31-85E3-BB348213F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Defining Nature based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378C8-8834-75CB-35C5-CFB54C36C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2465043" cy="35525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>
                <a:solidFill>
                  <a:schemeClr val="tx1"/>
                </a:solidFill>
                <a:latin typeface="+mj-lt"/>
              </a:rPr>
              <a:t>Nature as a starting point</a:t>
            </a:r>
          </a:p>
          <a:p>
            <a:r>
              <a:rPr lang="en-GB" sz="1600" b="1" i="1" dirty="0">
                <a:solidFill>
                  <a:schemeClr val="tx1"/>
                </a:solidFill>
                <a:latin typeface="+mj-lt"/>
              </a:rPr>
              <a:t>“actions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to protect, sustainably manage, and restore natural and modified ecosystems that </a:t>
            </a:r>
            <a:r>
              <a:rPr lang="en-GB" sz="1600" b="1" i="1" dirty="0">
                <a:solidFill>
                  <a:schemeClr val="tx1"/>
                </a:solidFill>
                <a:latin typeface="+mj-lt"/>
              </a:rPr>
              <a:t>address societal challenges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 effectively and adaptively, simultaneously providing human well-being and biodiversity benefits” (IUCN)</a:t>
            </a:r>
            <a:endParaRPr lang="en-GB" sz="16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0F188-C421-E1C3-CA34-ECA04E66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2050" name="Picture 2" descr="Nature-based solutions | Knowledge for policy">
            <a:extLst>
              <a:ext uri="{FF2B5EF4-FFF2-40B4-BE49-F238E27FC236}">
                <a16:creationId xmlns:a16="http://schemas.microsoft.com/office/drawing/2014/main" id="{59E6B600-DC8A-B0E1-EF04-FADEBB1FC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042" y="948214"/>
            <a:ext cx="5568479" cy="395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277068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2A6E-6780-EBC8-36DB-09E09B38A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are Nature-based Solutions?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C82E4-2066-66C8-6F2C-212B18E6E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+mj-lt"/>
              </a:rPr>
              <a:t>From green to grey:</a:t>
            </a:r>
            <a:endParaRPr lang="en-GB" sz="1600" dirty="0">
              <a:solidFill>
                <a:schemeClr val="tx1"/>
              </a:solidFill>
              <a:latin typeface="+mj-lt"/>
            </a:endParaRPr>
          </a:p>
          <a:p>
            <a:endParaRPr lang="en-GB" b="1" i="1" dirty="0">
              <a:solidFill>
                <a:schemeClr val="tx1"/>
              </a:solidFill>
              <a:latin typeface="+mj-lt"/>
            </a:endParaRPr>
          </a:p>
          <a:p>
            <a:endParaRPr lang="en-GB" sz="1600" b="1" i="1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en-GB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C7D81-4B86-2F2C-9BEC-753DB969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D7525AC-4384-8649-63E4-659E31F15D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" t="10040" r="2144" b="13820"/>
          <a:stretch/>
        </p:blipFill>
        <p:spPr bwMode="auto">
          <a:xfrm>
            <a:off x="971600" y="1203598"/>
            <a:ext cx="6739631" cy="335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64429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36B09-D4E9-862E-E9DF-20855219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Examples Nature-based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BBF6E-A167-1753-4F8C-0C3944938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Small scale and landscape scale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5E97-771C-F41D-2D97-8B0260C98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9A47E-272A-7EA9-2079-949D88D9E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2855" y="878163"/>
            <a:ext cx="3575162" cy="23606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C76F0C-C0EA-30F6-F7E0-82138FB7C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892" y="2357025"/>
            <a:ext cx="3011547" cy="2672840"/>
          </a:xfrm>
          <a:prstGeom prst="rect">
            <a:avLst/>
          </a:prstGeom>
        </p:spPr>
      </p:pic>
      <p:pic>
        <p:nvPicPr>
          <p:cNvPr id="1026" name="Picture 2" descr="Homepage - Zandmotor">
            <a:extLst>
              <a:ext uri="{FF2B5EF4-FFF2-40B4-BE49-F238E27FC236}">
                <a16:creationId xmlns:a16="http://schemas.microsoft.com/office/drawing/2014/main" id="{4AAC6F19-D262-F3D1-3DBB-D9A286CB8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" y="1345995"/>
            <a:ext cx="4661666" cy="311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8135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91DD741-7D8D-FE3E-F350-54BEFEE08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32369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F02934F8-1B55-FCC9-E21D-F19577DFB816}"/>
              </a:ext>
            </a:extLst>
          </p:cNvPr>
          <p:cNvSpPr txBox="1">
            <a:spLocks/>
          </p:cNvSpPr>
          <p:nvPr/>
        </p:nvSpPr>
        <p:spPr>
          <a:xfrm>
            <a:off x="659981" y="4501870"/>
            <a:ext cx="9152344" cy="54031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 sz="1800" i="1" kern="120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ts val="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ts val="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tx1"/>
                </a:solidFill>
              </a:rPr>
              <a:t>Danny Booij, Hugo Morgan, Natalie Martinkova, Peter Walker, Santiago Aguilar, Bas van Spronsen </a:t>
            </a:r>
          </a:p>
        </p:txBody>
      </p:sp>
    </p:spTree>
    <p:extLst>
      <p:ext uri="{BB962C8B-B14F-4D97-AF65-F5344CB8AC3E}">
        <p14:creationId xmlns:p14="http://schemas.microsoft.com/office/powerpoint/2010/main" val="3195504236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Overview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68000" y="891412"/>
            <a:ext cx="3239904" cy="1104274"/>
          </a:xfrm>
        </p:spPr>
        <p:txBody>
          <a:bodyPr/>
          <a:lstStyle/>
          <a:p>
            <a:r>
              <a:rPr lang="en-GB" dirty="0"/>
              <a:t>Issue: Lack of awareness for clients around Nature-based Solutions and the benefits they bring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4CB80C-C103-4AC6-AE4F-6A4258900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937" y="891413"/>
            <a:ext cx="3810431" cy="2432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69DDA0C8-6C59-4A7D-B2E7-53947B9916A5}"/>
              </a:ext>
            </a:extLst>
          </p:cNvPr>
          <p:cNvSpPr txBox="1">
            <a:spLocks/>
          </p:cNvSpPr>
          <p:nvPr/>
        </p:nvSpPr>
        <p:spPr>
          <a:xfrm>
            <a:off x="443518" y="2153802"/>
            <a:ext cx="3239904" cy="12597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Challenge: Communicate the benefits and need for Nature-based Solutions (</a:t>
            </a:r>
            <a:r>
              <a:rPr lang="en-GB" dirty="0" err="1"/>
              <a:t>NbS</a:t>
            </a:r>
            <a:r>
              <a:rPr lang="en-GB" dirty="0"/>
              <a:t>) to key clients and internal stakeholders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2F42315A-3F22-4151-B1D6-38D5026B37C1}"/>
              </a:ext>
            </a:extLst>
          </p:cNvPr>
          <p:cNvSpPr txBox="1">
            <a:spLocks/>
          </p:cNvSpPr>
          <p:nvPr/>
        </p:nvSpPr>
        <p:spPr>
          <a:xfrm>
            <a:off x="443518" y="3387537"/>
            <a:ext cx="3239904" cy="12597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Approach: Serious game, development split into three strands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A6DBE3-BA32-44EF-8439-F4447BCCB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2067694"/>
            <a:ext cx="4572000" cy="20478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79908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26393-DD12-4748-A0BD-FC0EEBBF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Arial"/>
                <a:cs typeface="Arial"/>
              </a:rPr>
              <a:t>Storyline and decision Tree</a:t>
            </a:r>
            <a:endParaRPr lang="en-GB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pic>
        <p:nvPicPr>
          <p:cNvPr id="5" name="Picture 6" descr="Diagram&#10;&#10;Description automatically generated">
            <a:extLst>
              <a:ext uri="{FF2B5EF4-FFF2-40B4-BE49-F238E27FC236}">
                <a16:creationId xmlns:a16="http://schemas.microsoft.com/office/drawing/2014/main" id="{A9656477-6C8A-4B4F-EFA0-553A378E1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2709" y="287805"/>
            <a:ext cx="4070700" cy="450561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8FAEE-4A62-4FAE-8E88-30BF5128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C2CFEA88-BF28-511B-026D-678486BCF6E1}"/>
              </a:ext>
            </a:extLst>
          </p:cNvPr>
          <p:cNvSpPr txBox="1">
            <a:spLocks/>
          </p:cNvSpPr>
          <p:nvPr/>
        </p:nvSpPr>
        <p:spPr>
          <a:xfrm>
            <a:off x="468000" y="891412"/>
            <a:ext cx="4093943" cy="3781976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sz="1600" kern="1200">
                <a:solidFill>
                  <a:srgbClr val="0057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We developed a decision tree based on a fictional town adjacent to a river and close to a nature reserve.</a:t>
            </a:r>
            <a:endParaRPr lang="en-GB" dirty="0"/>
          </a:p>
          <a:p>
            <a:r>
              <a:rPr lang="en-GB" dirty="0">
                <a:latin typeface="Arial"/>
                <a:cs typeface="Arial"/>
              </a:rPr>
              <a:t>We produced three scoring criteria for the game: cost, satisfaction and nature points.</a:t>
            </a:r>
            <a:endParaRPr lang="en-GB" dirty="0"/>
          </a:p>
          <a:p>
            <a:r>
              <a:rPr lang="en-GB" dirty="0">
                <a:latin typeface="Arial"/>
                <a:cs typeface="Arial"/>
              </a:rPr>
              <a:t>The idea is that the user makes several decisions in the planning phase, after this, construction takes place, and the user sees the short-term consequences to the decisions they made (+5 years)</a:t>
            </a:r>
          </a:p>
          <a:p>
            <a:r>
              <a:rPr lang="en-GB" dirty="0">
                <a:latin typeface="Arial"/>
                <a:cs typeface="Arial"/>
              </a:rPr>
              <a:t>The last stage of the game skips 25 years to see the long-term effects of their decisions.</a:t>
            </a:r>
          </a:p>
          <a:p>
            <a:r>
              <a:rPr lang="en-GB" dirty="0">
                <a:latin typeface="Arial"/>
                <a:cs typeface="Arial"/>
              </a:rPr>
              <a:t>The decision tree was visualised on PowerPoint.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81299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26393-DD12-4748-A0BD-FC0EEBBF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Arial"/>
                <a:cs typeface="Arial"/>
              </a:rPr>
              <a:t>Coding</a:t>
            </a:r>
            <a:endParaRPr lang="en-GB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94A7E-C879-4AF6-817B-F29910F3A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4536088" cy="3780000"/>
          </a:xfrm>
        </p:spPr>
        <p:txBody>
          <a:bodyPr vert="horz" lIns="0" tIns="0" rIns="0" bIns="0" rtlCol="0" anchor="t">
            <a:normAutofit fontScale="77500" lnSpcReduction="20000"/>
          </a:bodyPr>
          <a:lstStyle/>
          <a:p>
            <a:r>
              <a:rPr lang="en-GB" dirty="0">
                <a:latin typeface="Arial"/>
                <a:cs typeface="Arial"/>
              </a:rPr>
              <a:t>A combination of </a:t>
            </a:r>
            <a:r>
              <a:rPr lang="en-GB" dirty="0" err="1">
                <a:latin typeface="Arial"/>
                <a:cs typeface="Arial"/>
              </a:rPr>
              <a:t>Javascript</a:t>
            </a:r>
            <a:r>
              <a:rPr lang="en-GB" dirty="0">
                <a:latin typeface="Arial"/>
                <a:cs typeface="Arial"/>
              </a:rPr>
              <a:t>, HTML and CSS languages was used as the coding languages to create the game. </a:t>
            </a:r>
          </a:p>
          <a:p>
            <a:r>
              <a:rPr lang="en-GB" dirty="0">
                <a:latin typeface="Arial"/>
                <a:cs typeface="Arial"/>
              </a:rPr>
              <a:t>Setting up HTML page</a:t>
            </a:r>
          </a:p>
          <a:p>
            <a:r>
              <a:rPr lang="en-GB" dirty="0">
                <a:latin typeface="Arial"/>
                <a:cs typeface="Arial"/>
              </a:rPr>
              <a:t>Creating the div classes for the container, the buttons, score points and the text</a:t>
            </a:r>
            <a:endParaRPr lang="en-GB" dirty="0"/>
          </a:p>
          <a:p>
            <a:r>
              <a:rPr lang="en-GB" dirty="0">
                <a:latin typeface="Arial"/>
                <a:cs typeface="Arial"/>
              </a:rPr>
              <a:t>Prepare stylesheet</a:t>
            </a:r>
            <a:endParaRPr lang="en-GB" dirty="0"/>
          </a:p>
          <a:p>
            <a:r>
              <a:rPr lang="en-GB" dirty="0">
                <a:latin typeface="Arial"/>
                <a:cs typeface="Arial"/>
              </a:rPr>
              <a:t>Set the elements into the JavaScript code</a:t>
            </a:r>
            <a:endParaRPr lang="en-GB" dirty="0"/>
          </a:p>
          <a:p>
            <a:r>
              <a:rPr lang="en-GB" dirty="0">
                <a:latin typeface="Arial"/>
                <a:cs typeface="Arial"/>
              </a:rPr>
              <a:t>Creation of functions to run the game, these can be broken down into functions to:</a:t>
            </a:r>
            <a:endParaRPr lang="en-GB" dirty="0"/>
          </a:p>
          <a:p>
            <a:pPr marL="539750" lvl="1" indent="-269875"/>
            <a:r>
              <a:rPr lang="en-GB" dirty="0">
                <a:latin typeface="Arial"/>
                <a:cs typeface="Arial"/>
              </a:rPr>
              <a:t>Display options to select</a:t>
            </a:r>
            <a:endParaRPr lang="en-GB" dirty="0"/>
          </a:p>
          <a:p>
            <a:pPr marL="539750" lvl="1" indent="-269875"/>
            <a:r>
              <a:rPr lang="en-GB" dirty="0">
                <a:latin typeface="Arial"/>
                <a:cs typeface="Arial"/>
              </a:rPr>
              <a:t>Display the text message</a:t>
            </a:r>
            <a:endParaRPr lang="en-GB" dirty="0"/>
          </a:p>
          <a:p>
            <a:pPr marL="539750" lvl="1" indent="-269875"/>
            <a:r>
              <a:rPr lang="en-GB" dirty="0">
                <a:latin typeface="Arial"/>
                <a:cs typeface="Arial"/>
              </a:rPr>
              <a:t>Selection of options</a:t>
            </a:r>
            <a:endParaRPr lang="en-GB" dirty="0"/>
          </a:p>
          <a:p>
            <a:pPr marL="539750" lvl="1" indent="-269875"/>
            <a:r>
              <a:rPr lang="en-GB" dirty="0">
                <a:latin typeface="Arial"/>
                <a:cs typeface="Arial"/>
              </a:rPr>
              <a:t>Definition of all states (as variables)</a:t>
            </a:r>
            <a:endParaRPr lang="en-GB" dirty="0"/>
          </a:p>
          <a:p>
            <a:pPr marL="539750" lvl="1" indent="-269875"/>
            <a:r>
              <a:rPr lang="en-GB" dirty="0">
                <a:latin typeface="Arial"/>
                <a:cs typeface="Arial"/>
              </a:rPr>
              <a:t>Updating the scores from previous states</a:t>
            </a:r>
            <a:endParaRPr lang="en-GB" dirty="0"/>
          </a:p>
          <a:p>
            <a:pPr marL="539750" lvl="1" indent="-269875"/>
            <a:r>
              <a:rPr lang="en-GB" dirty="0">
                <a:latin typeface="Arial"/>
                <a:cs typeface="Arial"/>
              </a:rPr>
              <a:t>Image changer (WIP)</a:t>
            </a:r>
            <a:endParaRPr lang="en-GB" dirty="0"/>
          </a:p>
          <a:p>
            <a:pPr marL="539750" lvl="1" indent="-269875"/>
            <a:r>
              <a:rPr lang="en-GB" dirty="0">
                <a:latin typeface="Arial"/>
                <a:cs typeface="Arial"/>
              </a:rPr>
              <a:t>Creation of the body (making the decision tree come to life)</a:t>
            </a:r>
            <a:endParaRPr lang="en-GB" dirty="0"/>
          </a:p>
          <a:p>
            <a:endParaRPr lang="en-GB" dirty="0">
              <a:latin typeface="Arial"/>
              <a:cs typeface="Arial"/>
            </a:endParaRPr>
          </a:p>
          <a:p>
            <a:pPr marL="539750" lvl="1" indent="-269875"/>
            <a:endParaRPr lang="en-GB" dirty="0">
              <a:latin typeface="Arial"/>
              <a:cs typeface="Arial"/>
            </a:endParaRPr>
          </a:p>
          <a:p>
            <a:endParaRPr lang="en-GB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8FAEE-4A62-4FAE-8E88-30BF5128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19B5CBC-FD61-FEDD-356E-2EC5C47E2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708" y="1196280"/>
            <a:ext cx="3935186" cy="481270"/>
          </a:xfrm>
          <a:prstGeom prst="rect">
            <a:avLst/>
          </a:prstGeom>
        </p:spPr>
      </p:pic>
      <p:pic>
        <p:nvPicPr>
          <p:cNvPr id="6" name="Picture 6" descr="Text&#10;&#10;Description automatically generated">
            <a:extLst>
              <a:ext uri="{FF2B5EF4-FFF2-40B4-BE49-F238E27FC236}">
                <a16:creationId xmlns:a16="http://schemas.microsoft.com/office/drawing/2014/main" id="{6BB303B4-CB06-FA0E-A713-7E7479A69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857" y="1961481"/>
            <a:ext cx="3927021" cy="153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09747"/>
      </p:ext>
    </p:extLst>
  </p:cSld>
  <p:clrMapOvr>
    <a:masterClrMapping/>
  </p:clrMapOvr>
  <p:transition spd="slow"/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26393-DD12-4748-A0BD-FC0EEBBF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Arial"/>
                <a:cs typeface="Arial"/>
              </a:rPr>
              <a:t>Visuals</a:t>
            </a:r>
            <a:endParaRPr lang="en-GB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94A7E-C879-4AF6-817B-F29910F3A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2478400" cy="378000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 err="1">
                <a:latin typeface="Arial"/>
                <a:cs typeface="Arial"/>
              </a:rPr>
              <a:t>Icograms</a:t>
            </a:r>
            <a:r>
              <a:rPr lang="en-GB" dirty="0">
                <a:latin typeface="Arial"/>
                <a:cs typeface="Arial"/>
              </a:rPr>
              <a:t> was used to create the background image </a:t>
            </a:r>
          </a:p>
          <a:p>
            <a:pPr marL="0" indent="0">
              <a:buNone/>
            </a:pPr>
            <a:endParaRPr lang="en-GB" dirty="0"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Adobe Illustrator was used to edit the visuals in accordance with the requirements of the game story, decision tree and coding.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8FAEE-4A62-4FAE-8E88-30BF5128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DC50BE-D798-4130-91E0-E76DAD08A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157" y="825967"/>
            <a:ext cx="5829300" cy="292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47890"/>
      </p:ext>
    </p:extLst>
  </p:cSld>
  <p:clrMapOvr>
    <a:masterClrMapping/>
  </p:clrMapOvr>
  <p:transition spd="slow"/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26393-DD12-4748-A0BD-FC0EEBBF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Arial"/>
                <a:cs typeface="Arial"/>
              </a:rPr>
              <a:t>Example Run Through</a:t>
            </a:r>
            <a:endParaRPr lang="en-GB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8FAEE-4A62-4FAE-8E88-30BF5128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17</a:t>
            </a:fld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641953-E3E7-474C-B1D8-22F2BE9A7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63" y="843558"/>
            <a:ext cx="7020272" cy="370026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257811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D171-3C4B-FB1C-0D01-953A1C04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Future Steps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1F41F-5C15-163B-3FED-8F9B662E9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Implementing in projects! </a:t>
            </a:r>
          </a:p>
          <a:p>
            <a:endParaRPr lang="en-GB" dirty="0"/>
          </a:p>
          <a:p>
            <a:r>
              <a:rPr lang="en-GB" dirty="0"/>
              <a:t>We would like your input and ideas.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err="1"/>
              <a:t>Menti</a:t>
            </a:r>
            <a:r>
              <a:rPr lang="en-GB" dirty="0"/>
              <a:t> + CASE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183FA-B603-5B9D-A40E-7DECA725C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0884883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7ff75f03eec8c3724c0bec16bba247d597373"/>
</p:tagLst>
</file>

<file path=ppt/theme/theme1.xml><?xml version="1.0" encoding="utf-8"?>
<a:theme xmlns:a="http://schemas.openxmlformats.org/drawingml/2006/main" name="Office Theme">
  <a:themeElements>
    <a:clrScheme name="rhdhv ppt">
      <a:dk1>
        <a:srgbClr val="00577E"/>
      </a:dk1>
      <a:lt1>
        <a:sysClr val="window" lastClr="FFFFFF"/>
      </a:lt1>
      <a:dk2>
        <a:srgbClr val="00577E"/>
      </a:dk2>
      <a:lt2>
        <a:srgbClr val="FFFFFF"/>
      </a:lt2>
      <a:accent1>
        <a:srgbClr val="A5C100"/>
      </a:accent1>
      <a:accent2>
        <a:srgbClr val="0086A8"/>
      </a:accent2>
      <a:accent3>
        <a:srgbClr val="00577E"/>
      </a:accent3>
      <a:accent4>
        <a:srgbClr val="E31F18"/>
      </a:accent4>
      <a:accent5>
        <a:srgbClr val="72971B"/>
      </a:accent5>
      <a:accent6>
        <a:srgbClr val="696868"/>
      </a:accent6>
      <a:hlink>
        <a:srgbClr val="1F497D"/>
      </a:hlink>
      <a:folHlink>
        <a:srgbClr val="1F49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77E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n Screen 16x9_Corporate.potx" id="{0E3F80FB-B837-4EA1-AE6A-453737D8AA5C}" vid="{564EAB17-A17E-428F-8044-407EB6F6A9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045a69-19c7-4183-94bf-ff4d053aec29">
      <Terms xmlns="http://schemas.microsoft.com/office/infopath/2007/PartnerControls"/>
    </lcf76f155ced4ddcb4097134ff3c332f>
    <Revision xmlns="92045a69-19c7-4183-94bf-ff4d053aec29" xsi:nil="true"/>
    <_Version xmlns="http://schemas.microsoft.com/sharepoint/v3/fields" xsi:nil="true"/>
    <Status xmlns="92045a69-19c7-4183-94bf-ff4d053aec29" xsi:nil="true"/>
    <_Flow_SignoffStatus xmlns="92045a69-19c7-4183-94bf-ff4d053aec29" xsi:nil="true"/>
    <Approval xmlns="92045a69-19c7-4183-94bf-ff4d053aec29" xsi:nil="true"/>
    <TaxCatchAll xmlns="652d9317-63ca-4a21-8a9b-b45f621d04f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4417BB96F16B49AEAA47BE9A9E110F" ma:contentTypeVersion="31" ma:contentTypeDescription="Een nieuw document maken." ma:contentTypeScope="" ma:versionID="47518b6e3b080a69296ecd90d14b5bc3">
  <xsd:schema xmlns:xsd="http://www.w3.org/2001/XMLSchema" xmlns:xs="http://www.w3.org/2001/XMLSchema" xmlns:p="http://schemas.microsoft.com/office/2006/metadata/properties" xmlns:ns1="92045a69-19c7-4183-94bf-ff4d053aec29" xmlns:ns3="http://schemas.microsoft.com/sharepoint/v3/fields" xmlns:ns4="652d9317-63ca-4a21-8a9b-b45f621d04f8" targetNamespace="http://schemas.microsoft.com/office/2006/metadata/properties" ma:root="true" ma:fieldsID="2262b082cb407cab8b756ddc28aacf8a" ns1:_="" ns3:_="" ns4:_="">
    <xsd:import namespace="92045a69-19c7-4183-94bf-ff4d053aec29"/>
    <xsd:import namespace="http://schemas.microsoft.com/sharepoint/v3/fields"/>
    <xsd:import namespace="652d9317-63ca-4a21-8a9b-b45f621d04f8"/>
    <xsd:element name="properties">
      <xsd:complexType>
        <xsd:sequence>
          <xsd:element name="documentManagement">
            <xsd:complexType>
              <xsd:all>
                <xsd:element ref="ns1:Status" minOccurs="0"/>
                <xsd:element ref="ns1:Revision" minOccurs="0"/>
                <xsd:element ref="ns3:_Version" minOccurs="0"/>
                <xsd:element ref="ns1:_Flow_SignoffStatus" minOccurs="0"/>
                <xsd:element ref="ns1:MediaServiceMetadata" minOccurs="0"/>
                <xsd:element ref="ns1:MediaServiceFastMetadata" minOccurs="0"/>
                <xsd:element ref="ns1:MediaServiceAutoTags" minOccurs="0"/>
                <xsd:element ref="ns1:MediaServiceOCR" minOccurs="0"/>
                <xsd:element ref="ns4:SharedWithUsers" minOccurs="0"/>
                <xsd:element ref="ns4:SharedWithDetails" minOccurs="0"/>
                <xsd:element ref="ns1:MediaServiceGenerationTime" minOccurs="0"/>
                <xsd:element ref="ns1:MediaServiceEventHashCode" minOccurs="0"/>
                <xsd:element ref="ns1:MediaServiceDateTaken" minOccurs="0"/>
                <xsd:element ref="ns1:MediaServiceAutoKeyPoints" minOccurs="0"/>
                <xsd:element ref="ns1:MediaServiceKeyPoints" minOccurs="0"/>
                <xsd:element ref="ns1:MediaLengthInSeconds" minOccurs="0"/>
                <xsd:element ref="ns1:Approval" minOccurs="0"/>
                <xsd:element ref="ns1:lcf76f155ced4ddcb4097134ff3c332f" minOccurs="0"/>
                <xsd:element ref="ns4:TaxCatchAll" minOccurs="0"/>
                <xsd:element ref="ns1:MediaServiceObjectDetectorVersions" minOccurs="0"/>
                <xsd:element ref="ns1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045a69-19c7-4183-94bf-ff4d053aec29" elementFormDefault="qualified">
    <xsd:import namespace="http://schemas.microsoft.com/office/2006/documentManagement/types"/>
    <xsd:import namespace="http://schemas.microsoft.com/office/infopath/2007/PartnerControls"/>
    <xsd:element name="Status" ma:index="3" nillable="true" ma:displayName="Status" ma:description="S0 – information being developed​&#10;S1 – for coordination delivery team​&#10;S2 –for information delivery team​&#10;S3 – for review  &amp; comment delivery team​&#10;S4 – for review &amp; authorization lead appointed party​&#10;S5 – for review &amp; acceptance appointing party&#10;​A1 – authorized lead appointed party​" ma:format="Dropdown" ma:internalName="Status">
      <xsd:simpleType>
        <xsd:restriction base="dms:Choice">
          <xsd:enumeration value="S0"/>
          <xsd:enumeration value="S1"/>
          <xsd:enumeration value="S2"/>
          <xsd:enumeration value="S3"/>
          <xsd:enumeration value="S4"/>
          <xsd:enumeration value="S5"/>
          <xsd:enumeration value="A1"/>
        </xsd:restriction>
      </xsd:simpleType>
    </xsd:element>
    <xsd:element name="Revision" ma:index="4" nillable="true" ma:displayName="Revision" ma:internalName="Revision">
      <xsd:simpleType>
        <xsd:restriction base="dms:Text">
          <xsd:maxLength value="255"/>
        </xsd:restriction>
      </xsd:simpleType>
    </xsd:element>
    <xsd:element name="_Flow_SignoffStatus" ma:index="7" nillable="true" ma:displayName="Sign-off status" ma:internalName="Sign_x002d_off_x0020_status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Approval" ma:index="26" nillable="true" ma:displayName="Approval" ma:format="Dropdown" ma:internalName="Approval">
      <xsd:simpleType>
        <xsd:restriction base="dms:Note"/>
      </xsd:simpleType>
    </xsd:element>
    <xsd:element name="lcf76f155ced4ddcb4097134ff3c332f" ma:index="28" nillable="true" ma:taxonomy="true" ma:internalName="lcf76f155ced4ddcb4097134ff3c332f" ma:taxonomyFieldName="MediaServiceImageTags" ma:displayName="Afbeeldingtags" ma:readOnly="false" ma:fieldId="{5cf76f15-5ced-4ddc-b409-7134ff3c332f}" ma:taxonomyMulti="true" ma:sspId="e0e8c0c4-99b0-4330-9541-42321b27ea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5" nillable="true" ma:displayName="Versie" ma:internalName="_Vers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2d9317-63ca-4a21-8a9b-b45f621d04f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9" nillable="true" ma:displayName="Taxonomy Catch All Column" ma:hidden="true" ma:list="{141cf587-3ff2-4bb6-89ac-75f5a734a423}" ma:internalName="TaxCatchAll" ma:showField="CatchAllData" ma:web="652d9317-63ca-4a21-8a9b-b45f621d0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6" ma:displayName="Auteur"/>
        <xsd:element ref="dcterms:created" minOccurs="0" maxOccurs="1"/>
        <xsd:element ref="dc:identifier" minOccurs="0" maxOccurs="1"/>
        <xsd:element name="contentType" minOccurs="0" maxOccurs="1" type="xsd:string" ma:index="23" ma:displayName="Inhoudstype"/>
        <xsd:element ref="dc:title" minOccurs="0" maxOccurs="1" ma:index="2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8A33B9-E749-4757-9447-CB8B52541B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F6D017-02BF-4D0E-B47C-263475BF1297}">
  <ds:schemaRefs>
    <ds:schemaRef ds:uri="2581f66b-da9f-435c-850a-5c9b39bf0bb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51F7BD6-08D9-4615-8094-F507A3C10452}"/>
</file>

<file path=docProps/app.xml><?xml version="1.0" encoding="utf-8"?>
<Properties xmlns="http://schemas.openxmlformats.org/officeDocument/2006/extended-properties" xmlns:vt="http://schemas.openxmlformats.org/officeDocument/2006/docPropsVTypes">
  <Template>On Screen 16x9_Corporate</Template>
  <TotalTime>13123</TotalTime>
  <Words>1056</Words>
  <Application>Microsoft Office PowerPoint</Application>
  <PresentationFormat>On-screen Show (16:9)</PresentationFormat>
  <Paragraphs>143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Helvetica</vt:lpstr>
      <vt:lpstr>Verdana</vt:lpstr>
      <vt:lpstr>Wingdings</vt:lpstr>
      <vt:lpstr>Office Theme</vt:lpstr>
      <vt:lpstr>Serious Gaming: Engreeneering Game</vt:lpstr>
      <vt:lpstr>Introduction</vt:lpstr>
      <vt:lpstr>Serious gaming</vt:lpstr>
      <vt:lpstr>Serious gaming</vt:lpstr>
      <vt:lpstr>Serious games have been around for a while </vt:lpstr>
      <vt:lpstr>Serious games have been around for a while </vt:lpstr>
      <vt:lpstr>Designing serious games (some considerations)</vt:lpstr>
      <vt:lpstr>Nature based solutions </vt:lpstr>
      <vt:lpstr>Defining Nature based Solutions</vt:lpstr>
      <vt:lpstr>What are Nature-based Solutions?</vt:lpstr>
      <vt:lpstr>Examples Nature-based Solutions</vt:lpstr>
      <vt:lpstr>PowerPoint Presentation</vt:lpstr>
      <vt:lpstr>Overview</vt:lpstr>
      <vt:lpstr>Storyline and decision Tree</vt:lpstr>
      <vt:lpstr>Coding</vt:lpstr>
      <vt:lpstr>Visuals</vt:lpstr>
      <vt:lpstr>Example Run Through</vt:lpstr>
      <vt:lpstr>Future Steps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NA-RHD-ZZ-XX-PP-Z-0001-Digital Talent Programme: Engreeneering</dc:title>
  <dc:creator>Peter Walker</dc:creator>
  <cp:lastModifiedBy>Bas van Spronsen</cp:lastModifiedBy>
  <cp:revision>2</cp:revision>
  <cp:lastPrinted>2016-05-11T07:06:19Z</cp:lastPrinted>
  <dcterms:created xsi:type="dcterms:W3CDTF">2022-11-21T16:36:28Z</dcterms:created>
  <dcterms:modified xsi:type="dcterms:W3CDTF">2023-06-13T14:47:45Z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ignTemplate">
    <vt:lpwstr>Corporate</vt:lpwstr>
  </property>
  <property fmtid="{D5CDD505-2E9C-101B-9397-08002B2CF9AE}" pid="3" name="SecondLogo">
    <vt:lpwstr/>
  </property>
  <property fmtid="{D5CDD505-2E9C-101B-9397-08002B2CF9AE}" pid="4" name="Date">
    <vt:lpwstr>15 June 2023</vt:lpwstr>
  </property>
  <property fmtid="{D5CDD505-2E9C-101B-9397-08002B2CF9AE}" pid="5" name="PresentationType">
    <vt:lpwstr>On Screen 16x9 </vt:lpwstr>
  </property>
  <property fmtid="{D5CDD505-2E9C-101B-9397-08002B2CF9AE}" pid="6" name="NewCDC">
    <vt:lpwstr>1</vt:lpwstr>
  </property>
  <property fmtid="{D5CDD505-2E9C-101B-9397-08002B2CF9AE}" pid="7" name="ProjectNumber">
    <vt:lpwstr>NA</vt:lpwstr>
  </property>
  <property fmtid="{D5CDD505-2E9C-101B-9397-08002B2CF9AE}" pid="8" name="AppVersion">
    <vt:lpwstr>4.8.4</vt:lpwstr>
  </property>
  <property fmtid="{D5CDD505-2E9C-101B-9397-08002B2CF9AE}" pid="9" name="ContentTypeId">
    <vt:lpwstr>0x010100054417BB96F16B49AEAA47BE9A9E110F</vt:lpwstr>
  </property>
  <property fmtid="{D5CDD505-2E9C-101B-9397-08002B2CF9AE}" pid="10" name="MediaServiceImageTags">
    <vt:lpwstr/>
  </property>
  <property fmtid="{D5CDD505-2E9C-101B-9397-08002B2CF9AE}" pid="11" name="cboColour">
    <vt:lpwstr>Corporate</vt:lpwstr>
  </property>
  <property fmtid="{D5CDD505-2E9C-101B-9397-08002B2CF9AE}" pid="12" name="chkFooterDate">
    <vt:lpwstr>-1</vt:lpwstr>
  </property>
  <property fmtid="{D5CDD505-2E9C-101B-9397-08002B2CF9AE}" pid="13" name="chkFooterTitle">
    <vt:lpwstr>-1</vt:lpwstr>
  </property>
  <property fmtid="{D5CDD505-2E9C-101B-9397-08002B2CF9AE}" pid="14" name="chkSlideNumbers">
    <vt:lpwstr>-1</vt:lpwstr>
  </property>
  <property fmtid="{D5CDD505-2E9C-101B-9397-08002B2CF9AE}" pid="15" name="chkFooterLogo">
    <vt:lpwstr>-1</vt:lpwstr>
  </property>
  <property fmtid="{D5CDD505-2E9C-101B-9397-08002B2CF9AE}" pid="16" name="cboProfile">
    <vt:lpwstr/>
  </property>
  <property fmtid="{D5CDD505-2E9C-101B-9397-08002B2CF9AE}" pid="17" name="cboPresentationCoverType">
    <vt:lpwstr>No image</vt:lpwstr>
  </property>
  <property fmtid="{D5CDD505-2E9C-101B-9397-08002B2CF9AE}" pid="18" name="txtAuthor">
    <vt:lpwstr/>
  </property>
  <property fmtid="{D5CDD505-2E9C-101B-9397-08002B2CF9AE}" pid="19" name="cboBrand">
    <vt:lpwstr>Royal HaskoningDHV</vt:lpwstr>
  </property>
  <property fmtid="{D5CDD505-2E9C-101B-9397-08002B2CF9AE}" pid="20" name="txtSubtitle">
    <vt:lpwstr/>
  </property>
  <property fmtid="{D5CDD505-2E9C-101B-9397-08002B2CF9AE}" pid="21" name="txtPresentationText">
    <vt:lpwstr/>
  </property>
  <property fmtid="{D5CDD505-2E9C-101B-9397-08002B2CF9AE}" pid="22" name="txtTitleRight">
    <vt:lpwstr/>
  </property>
  <property fmtid="{D5CDD505-2E9C-101B-9397-08002B2CF9AE}" pid="23" name="txtTitle">
    <vt:lpwstr>Serious Gaming: Engreeneering Game</vt:lpwstr>
  </property>
  <property fmtid="{D5CDD505-2E9C-101B-9397-08002B2CF9AE}" pid="24" name="cboLanguage">
    <vt:lpwstr>English</vt:lpwstr>
  </property>
  <property fmtid="{D5CDD505-2E9C-101B-9397-08002B2CF9AE}" pid="25" name="cboType">
    <vt:lpwstr>Presentation - PP</vt:lpwstr>
  </property>
  <property fmtid="{D5CDD505-2E9C-101B-9397-08002B2CF9AE}" pid="26" name="txtNumber">
    <vt:lpwstr>0001</vt:lpwstr>
  </property>
  <property fmtid="{D5CDD505-2E9C-101B-9397-08002B2CF9AE}" pid="27" name="txtProjectNr">
    <vt:lpwstr>NA</vt:lpwstr>
  </property>
  <property fmtid="{D5CDD505-2E9C-101B-9397-08002B2CF9AE}" pid="28" name="cboStatus">
    <vt:lpwstr>S0</vt:lpwstr>
  </property>
  <property fmtid="{D5CDD505-2E9C-101B-9397-08002B2CF9AE}" pid="29" name="txtRevisionNr">
    <vt:lpwstr>P01.01</vt:lpwstr>
  </property>
  <property fmtid="{D5CDD505-2E9C-101B-9397-08002B2CF9AE}" pid="30" name="cboMetaDataRefType">
    <vt:lpwstr>Project deliverable ID codes</vt:lpwstr>
  </property>
  <property fmtid="{D5CDD505-2E9C-101B-9397-08002B2CF9AE}" pid="31" name="txtBimField4">
    <vt:lpwstr>Z</vt:lpwstr>
  </property>
  <property fmtid="{D5CDD505-2E9C-101B-9397-08002B2CF9AE}" pid="32" name="txtReferenceCode">
    <vt:lpwstr>NA-RHD-ZZ-XX-PP-Z-0001</vt:lpwstr>
  </property>
  <property fmtid="{D5CDD505-2E9C-101B-9397-08002B2CF9AE}" pid="33" name="txtBimField3">
    <vt:lpwstr>XX</vt:lpwstr>
  </property>
  <property fmtid="{D5CDD505-2E9C-101B-9397-08002B2CF9AE}" pid="34" name="txtBimField1">
    <vt:lpwstr>RHD</vt:lpwstr>
  </property>
  <property fmtid="{D5CDD505-2E9C-101B-9397-08002B2CF9AE}" pid="35" name="txtBimField2">
    <vt:lpwstr>ZZ</vt:lpwstr>
  </property>
  <property fmtid="{D5CDD505-2E9C-101B-9397-08002B2CF9AE}" pid="36" name="cboClassification">
    <vt:lpwstr>Project related</vt:lpwstr>
  </property>
  <property fmtid="{D5CDD505-2E9C-101B-9397-08002B2CF9AE}" pid="37" name="CreatedWithVersion">
    <vt:lpwstr>27.10.22.0</vt:lpwstr>
  </property>
  <property fmtid="{D5CDD505-2E9C-101B-9397-08002B2CF9AE}" pid="38" name="do_LanguageID">
    <vt:lpwstr>2057</vt:lpwstr>
  </property>
</Properties>
</file>